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326" r:id="rId3"/>
    <p:sldId id="327" r:id="rId4"/>
    <p:sldId id="328" r:id="rId5"/>
    <p:sldId id="329" r:id="rId6"/>
    <p:sldId id="330" r:id="rId7"/>
    <p:sldId id="295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02" r:id="rId25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CA"/>
    <a:srgbClr val="84BD00"/>
    <a:srgbClr val="005468"/>
    <a:srgbClr val="D71085"/>
    <a:srgbClr val="A6A6A6"/>
    <a:srgbClr val="3E691B"/>
    <a:srgbClr val="FFFFFF"/>
    <a:srgbClr val="000000"/>
    <a:srgbClr val="94C500"/>
    <a:srgbClr val="85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8"/>
  </p:normalViewPr>
  <p:slideViewPr>
    <p:cSldViewPr snapToGrid="0" showGuides="1">
      <p:cViewPr varScale="1">
        <p:scale>
          <a:sx n="103" d="100"/>
          <a:sy n="103" d="100"/>
        </p:scale>
        <p:origin x="15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Tabelle1!$A$4:$A$19</c:f>
              <c:strCache>
                <c:ptCount val="16"/>
                <c:pt idx="0">
                  <c:v>Baden-Württemberg</c:v>
                </c:pt>
                <c:pt idx="1">
                  <c:v>Bayern</c:v>
                </c:pt>
                <c:pt idx="2">
                  <c:v>Bremen</c:v>
                </c:pt>
                <c:pt idx="3">
                  <c:v>Sachsen</c:v>
                </c:pt>
                <c:pt idx="4">
                  <c:v>Rheinland-Pfalz</c:v>
                </c:pt>
                <c:pt idx="5">
                  <c:v>Hamburg</c:v>
                </c:pt>
                <c:pt idx="6">
                  <c:v>Thüringen</c:v>
                </c:pt>
                <c:pt idx="7">
                  <c:v>Berlin</c:v>
                </c:pt>
                <c:pt idx="8">
                  <c:v>Nordrhein-Westfalen</c:v>
                </c:pt>
                <c:pt idx="9">
                  <c:v>Niedersachsen</c:v>
                </c:pt>
                <c:pt idx="10">
                  <c:v>Brandenburg</c:v>
                </c:pt>
                <c:pt idx="11">
                  <c:v>Mecklenburg-Vorpommern</c:v>
                </c:pt>
                <c:pt idx="12">
                  <c:v>Schleswig-Holstein</c:v>
                </c:pt>
                <c:pt idx="13">
                  <c:v>Hessen</c:v>
                </c:pt>
                <c:pt idx="14">
                  <c:v>Sachsen-Anhalt</c:v>
                </c:pt>
                <c:pt idx="15">
                  <c:v>Saarland</c:v>
                </c:pt>
              </c:strCache>
            </c:strRef>
          </c:cat>
          <c:val>
            <c:numRef>
              <c:f>Tabelle1!$B$4:$B$19</c:f>
              <c:numCache>
                <c:formatCode>0.0</c:formatCode>
                <c:ptCount val="16"/>
                <c:pt idx="0">
                  <c:v>67.599999999999994</c:v>
                </c:pt>
                <c:pt idx="1">
                  <c:v>65.900000000000006</c:v>
                </c:pt>
                <c:pt idx="2">
                  <c:v>65.599999999999994</c:v>
                </c:pt>
                <c:pt idx="3">
                  <c:v>65</c:v>
                </c:pt>
                <c:pt idx="4">
                  <c:v>64.8</c:v>
                </c:pt>
                <c:pt idx="5">
                  <c:v>63.6</c:v>
                </c:pt>
                <c:pt idx="6">
                  <c:v>63</c:v>
                </c:pt>
                <c:pt idx="7">
                  <c:v>62.8</c:v>
                </c:pt>
                <c:pt idx="8">
                  <c:v>62.5</c:v>
                </c:pt>
                <c:pt idx="9">
                  <c:v>61.3</c:v>
                </c:pt>
                <c:pt idx="10">
                  <c:v>61.3</c:v>
                </c:pt>
                <c:pt idx="11">
                  <c:v>61.3</c:v>
                </c:pt>
                <c:pt idx="12">
                  <c:v>60.3</c:v>
                </c:pt>
                <c:pt idx="13">
                  <c:v>59.1</c:v>
                </c:pt>
                <c:pt idx="14">
                  <c:v>58.3</c:v>
                </c:pt>
                <c:pt idx="15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5-49ED-B00B-E5754B238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281768"/>
        <c:axId val="348282160"/>
      </c:barChart>
      <c:catAx>
        <c:axId val="348281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8282160"/>
        <c:crosses val="autoZero"/>
        <c:auto val="1"/>
        <c:lblAlgn val="ctr"/>
        <c:lblOffset val="100"/>
        <c:noMultiLvlLbl val="0"/>
      </c:catAx>
      <c:valAx>
        <c:axId val="3482821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828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Tabelle1!$A$205:$A$220</c:f>
              <c:strCache>
                <c:ptCount val="16"/>
                <c:pt idx="0">
                  <c:v>Bremen</c:v>
                </c:pt>
                <c:pt idx="1">
                  <c:v>Thüringen</c:v>
                </c:pt>
                <c:pt idx="2">
                  <c:v>Bayern</c:v>
                </c:pt>
                <c:pt idx="3">
                  <c:v>Rheinland-Pfalz</c:v>
                </c:pt>
                <c:pt idx="4">
                  <c:v>Baden-Württemberg</c:v>
                </c:pt>
                <c:pt idx="5">
                  <c:v>Niedersachsen</c:v>
                </c:pt>
                <c:pt idx="6">
                  <c:v>Sachsen</c:v>
                </c:pt>
                <c:pt idx="7">
                  <c:v>Hamburg</c:v>
                </c:pt>
                <c:pt idx="8">
                  <c:v>Schleswig-Holstein</c:v>
                </c:pt>
                <c:pt idx="9">
                  <c:v>Berlin</c:v>
                </c:pt>
                <c:pt idx="10">
                  <c:v>Hessen</c:v>
                </c:pt>
                <c:pt idx="11">
                  <c:v>Mecklenburg-Vorpommern</c:v>
                </c:pt>
                <c:pt idx="12">
                  <c:v>Brandenburg</c:v>
                </c:pt>
                <c:pt idx="13">
                  <c:v>Nordrhein-Westfalen</c:v>
                </c:pt>
                <c:pt idx="14">
                  <c:v>Sachsen-Anhalt</c:v>
                </c:pt>
                <c:pt idx="15">
                  <c:v>Saarland</c:v>
                </c:pt>
              </c:strCache>
            </c:strRef>
          </c:cat>
          <c:val>
            <c:numRef>
              <c:f>Tabelle1!$B$205:$B$220</c:f>
              <c:numCache>
                <c:formatCode>0.0</c:formatCode>
                <c:ptCount val="16"/>
                <c:pt idx="0">
                  <c:v>46.9</c:v>
                </c:pt>
                <c:pt idx="1">
                  <c:v>46.3</c:v>
                </c:pt>
                <c:pt idx="2">
                  <c:v>40.9</c:v>
                </c:pt>
                <c:pt idx="3">
                  <c:v>40.299999999999997</c:v>
                </c:pt>
                <c:pt idx="4">
                  <c:v>39.799999999999997</c:v>
                </c:pt>
                <c:pt idx="5">
                  <c:v>39.4</c:v>
                </c:pt>
                <c:pt idx="6">
                  <c:v>39</c:v>
                </c:pt>
                <c:pt idx="7">
                  <c:v>38.6</c:v>
                </c:pt>
                <c:pt idx="8">
                  <c:v>38.200000000000003</c:v>
                </c:pt>
                <c:pt idx="9">
                  <c:v>37.799999999999997</c:v>
                </c:pt>
                <c:pt idx="10">
                  <c:v>37.5</c:v>
                </c:pt>
                <c:pt idx="11">
                  <c:v>37.5</c:v>
                </c:pt>
                <c:pt idx="12">
                  <c:v>36.299999999999997</c:v>
                </c:pt>
                <c:pt idx="13">
                  <c:v>35.6</c:v>
                </c:pt>
                <c:pt idx="14">
                  <c:v>35.200000000000003</c:v>
                </c:pt>
                <c:pt idx="15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A-41CE-90ED-F77563246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811048"/>
        <c:axId val="426811440"/>
      </c:barChart>
      <c:catAx>
        <c:axId val="426811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811440"/>
        <c:crosses val="autoZero"/>
        <c:auto val="1"/>
        <c:lblAlgn val="ctr"/>
        <c:lblOffset val="100"/>
        <c:noMultiLvlLbl val="0"/>
      </c:catAx>
      <c:valAx>
        <c:axId val="4268114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81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Tabelle1!$A$227:$A$242</c:f>
              <c:strCache>
                <c:ptCount val="16"/>
                <c:pt idx="0">
                  <c:v>Hessen</c:v>
                </c:pt>
                <c:pt idx="1">
                  <c:v>Sachsen-Anhalt</c:v>
                </c:pt>
                <c:pt idx="2">
                  <c:v>Rheinland-Pfalz</c:v>
                </c:pt>
                <c:pt idx="3">
                  <c:v>Schleswig-Holstein</c:v>
                </c:pt>
                <c:pt idx="4">
                  <c:v>Nordrhein-Westfalen</c:v>
                </c:pt>
                <c:pt idx="5">
                  <c:v>Hamburg</c:v>
                </c:pt>
                <c:pt idx="6">
                  <c:v>Sachsen</c:v>
                </c:pt>
                <c:pt idx="7">
                  <c:v>Niedersachsen</c:v>
                </c:pt>
                <c:pt idx="8">
                  <c:v>Brandenburg</c:v>
                </c:pt>
                <c:pt idx="9">
                  <c:v>Baden-Württemberg</c:v>
                </c:pt>
                <c:pt idx="10">
                  <c:v>Berlin</c:v>
                </c:pt>
                <c:pt idx="11">
                  <c:v>Bayern</c:v>
                </c:pt>
                <c:pt idx="12">
                  <c:v>Saarland</c:v>
                </c:pt>
                <c:pt idx="13">
                  <c:v>Thüringen</c:v>
                </c:pt>
                <c:pt idx="14">
                  <c:v>Mecklenburg-Vorpommern</c:v>
                </c:pt>
                <c:pt idx="15">
                  <c:v>Bremen</c:v>
                </c:pt>
              </c:strCache>
            </c:strRef>
          </c:cat>
          <c:val>
            <c:numRef>
              <c:f>Tabelle1!$B$227:$B$242</c:f>
              <c:numCache>
                <c:formatCode>0.0</c:formatCode>
                <c:ptCount val="16"/>
                <c:pt idx="0">
                  <c:v>42.2</c:v>
                </c:pt>
                <c:pt idx="1">
                  <c:v>41.7</c:v>
                </c:pt>
                <c:pt idx="2">
                  <c:v>41.3</c:v>
                </c:pt>
                <c:pt idx="3">
                  <c:v>39</c:v>
                </c:pt>
                <c:pt idx="4">
                  <c:v>38.799999999999997</c:v>
                </c:pt>
                <c:pt idx="5">
                  <c:v>38.6</c:v>
                </c:pt>
                <c:pt idx="6">
                  <c:v>38.5</c:v>
                </c:pt>
                <c:pt idx="7">
                  <c:v>37.6</c:v>
                </c:pt>
                <c:pt idx="8">
                  <c:v>37.1</c:v>
                </c:pt>
                <c:pt idx="9">
                  <c:v>36.9</c:v>
                </c:pt>
                <c:pt idx="10">
                  <c:v>36.6</c:v>
                </c:pt>
                <c:pt idx="11">
                  <c:v>36.5</c:v>
                </c:pt>
                <c:pt idx="12">
                  <c:v>35.4</c:v>
                </c:pt>
                <c:pt idx="13">
                  <c:v>33.299999999999997</c:v>
                </c:pt>
                <c:pt idx="14">
                  <c:v>31.3</c:v>
                </c:pt>
                <c:pt idx="15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5-4DB6-A7C4-82FC80AAE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812224"/>
        <c:axId val="426812616"/>
      </c:barChart>
      <c:catAx>
        <c:axId val="426812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812616"/>
        <c:crosses val="autoZero"/>
        <c:auto val="1"/>
        <c:lblAlgn val="ctr"/>
        <c:lblOffset val="100"/>
        <c:noMultiLvlLbl val="0"/>
      </c:catAx>
      <c:valAx>
        <c:axId val="4268126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81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Tabelle1!$A$249:$A$264</c:f>
              <c:strCache>
                <c:ptCount val="16"/>
                <c:pt idx="0">
                  <c:v>Saarland</c:v>
                </c:pt>
                <c:pt idx="1">
                  <c:v>Hamburg</c:v>
                </c:pt>
                <c:pt idx="2">
                  <c:v>Rheinland-Pfalz</c:v>
                </c:pt>
                <c:pt idx="3">
                  <c:v>Sachsen-Anhalt</c:v>
                </c:pt>
                <c:pt idx="4">
                  <c:v>Nordrhein-Westfalen</c:v>
                </c:pt>
                <c:pt idx="5">
                  <c:v>Bayern</c:v>
                </c:pt>
                <c:pt idx="6">
                  <c:v>Berlin</c:v>
                </c:pt>
                <c:pt idx="7">
                  <c:v>Hessen</c:v>
                </c:pt>
                <c:pt idx="8">
                  <c:v>Schleswig-Holstein</c:v>
                </c:pt>
                <c:pt idx="9">
                  <c:v>Baden-Württemberg</c:v>
                </c:pt>
                <c:pt idx="10">
                  <c:v>Niedersachsen</c:v>
                </c:pt>
                <c:pt idx="11">
                  <c:v>Mecklenburg-Vorpommern</c:v>
                </c:pt>
                <c:pt idx="12">
                  <c:v>Sachsen</c:v>
                </c:pt>
                <c:pt idx="13">
                  <c:v>Brandenburg</c:v>
                </c:pt>
                <c:pt idx="14">
                  <c:v>Thüringen</c:v>
                </c:pt>
                <c:pt idx="15">
                  <c:v>Bremen</c:v>
                </c:pt>
              </c:strCache>
            </c:strRef>
          </c:cat>
          <c:val>
            <c:numRef>
              <c:f>Tabelle1!$B$249:$B$264</c:f>
              <c:numCache>
                <c:formatCode>0.0</c:formatCode>
                <c:ptCount val="16"/>
                <c:pt idx="0">
                  <c:v>35.4</c:v>
                </c:pt>
                <c:pt idx="1">
                  <c:v>28.4</c:v>
                </c:pt>
                <c:pt idx="2">
                  <c:v>24</c:v>
                </c:pt>
                <c:pt idx="3">
                  <c:v>23.1</c:v>
                </c:pt>
                <c:pt idx="4">
                  <c:v>22.5</c:v>
                </c:pt>
                <c:pt idx="5">
                  <c:v>21</c:v>
                </c:pt>
                <c:pt idx="6">
                  <c:v>20.3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19.3</c:v>
                </c:pt>
                <c:pt idx="11">
                  <c:v>18.8</c:v>
                </c:pt>
                <c:pt idx="12">
                  <c:v>18.5</c:v>
                </c:pt>
                <c:pt idx="13">
                  <c:v>17.7</c:v>
                </c:pt>
                <c:pt idx="14">
                  <c:v>17.600000000000001</c:v>
                </c:pt>
                <c:pt idx="15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B-4C7E-B2D8-B5BDAE81A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4790048"/>
        <c:axId val="424790440"/>
      </c:barChart>
      <c:catAx>
        <c:axId val="424790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4790440"/>
        <c:crosses val="autoZero"/>
        <c:auto val="1"/>
        <c:lblAlgn val="ctr"/>
        <c:lblOffset val="100"/>
        <c:noMultiLvlLbl val="0"/>
      </c:catAx>
      <c:valAx>
        <c:axId val="4247904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479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Tabelle1!$A$271:$A$286</c:f>
              <c:strCache>
                <c:ptCount val="16"/>
                <c:pt idx="0">
                  <c:v>Thüringen</c:v>
                </c:pt>
                <c:pt idx="1">
                  <c:v>Saarland</c:v>
                </c:pt>
                <c:pt idx="2">
                  <c:v>Schleswig-Holstein</c:v>
                </c:pt>
                <c:pt idx="3">
                  <c:v>Hamburg</c:v>
                </c:pt>
                <c:pt idx="4">
                  <c:v>Brandenburg</c:v>
                </c:pt>
                <c:pt idx="5">
                  <c:v>Bayern</c:v>
                </c:pt>
                <c:pt idx="6">
                  <c:v>Sachsen</c:v>
                </c:pt>
                <c:pt idx="7">
                  <c:v>Rheinland-Pfalz</c:v>
                </c:pt>
                <c:pt idx="8">
                  <c:v>Nordrhein-Westfalen</c:v>
                </c:pt>
                <c:pt idx="9">
                  <c:v>Baden-Württemberg</c:v>
                </c:pt>
                <c:pt idx="10">
                  <c:v>Mecklenburg-Vorpommern</c:v>
                </c:pt>
                <c:pt idx="11">
                  <c:v>Niedersachsen</c:v>
                </c:pt>
                <c:pt idx="12">
                  <c:v>Sachsen-Anhalt</c:v>
                </c:pt>
                <c:pt idx="13">
                  <c:v>Hessen</c:v>
                </c:pt>
                <c:pt idx="14">
                  <c:v>Berlin</c:v>
                </c:pt>
                <c:pt idx="15">
                  <c:v>Bremen</c:v>
                </c:pt>
              </c:strCache>
            </c:strRef>
          </c:cat>
          <c:val>
            <c:numRef>
              <c:f>Tabelle1!$B$271:$B$286</c:f>
              <c:numCache>
                <c:formatCode>0.0</c:formatCode>
                <c:ptCount val="16"/>
                <c:pt idx="0">
                  <c:v>24.1</c:v>
                </c:pt>
                <c:pt idx="1">
                  <c:v>22.9</c:v>
                </c:pt>
                <c:pt idx="2">
                  <c:v>20.6</c:v>
                </c:pt>
                <c:pt idx="3">
                  <c:v>17</c:v>
                </c:pt>
                <c:pt idx="4">
                  <c:v>16.899999999999999</c:v>
                </c:pt>
                <c:pt idx="5">
                  <c:v>16.5</c:v>
                </c:pt>
                <c:pt idx="6">
                  <c:v>16.5</c:v>
                </c:pt>
                <c:pt idx="7">
                  <c:v>16.3</c:v>
                </c:pt>
                <c:pt idx="8">
                  <c:v>16.2</c:v>
                </c:pt>
                <c:pt idx="9">
                  <c:v>15.9</c:v>
                </c:pt>
                <c:pt idx="10">
                  <c:v>15</c:v>
                </c:pt>
                <c:pt idx="11">
                  <c:v>14.9</c:v>
                </c:pt>
                <c:pt idx="12">
                  <c:v>14.8</c:v>
                </c:pt>
                <c:pt idx="13">
                  <c:v>14.5</c:v>
                </c:pt>
                <c:pt idx="14">
                  <c:v>12.8</c:v>
                </c:pt>
                <c:pt idx="15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9-441B-A4E9-A0C9C6456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4791224"/>
        <c:axId val="349629584"/>
      </c:barChart>
      <c:catAx>
        <c:axId val="424791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9629584"/>
        <c:crosses val="autoZero"/>
        <c:auto val="1"/>
        <c:lblAlgn val="ctr"/>
        <c:lblOffset val="100"/>
        <c:noMultiLvlLbl val="0"/>
      </c:catAx>
      <c:valAx>
        <c:axId val="3496295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4791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Tabelle1!$A$294:$A$309</c:f>
              <c:strCache>
                <c:ptCount val="16"/>
                <c:pt idx="0">
                  <c:v>Hamburg</c:v>
                </c:pt>
                <c:pt idx="1">
                  <c:v>Thüringen</c:v>
                </c:pt>
                <c:pt idx="2">
                  <c:v>Rheinland-Pfalz</c:v>
                </c:pt>
                <c:pt idx="3">
                  <c:v>Nordrhein-Westfalen</c:v>
                </c:pt>
                <c:pt idx="4">
                  <c:v>Bayern</c:v>
                </c:pt>
                <c:pt idx="5">
                  <c:v>Brandenburg</c:v>
                </c:pt>
                <c:pt idx="6">
                  <c:v>Baden-Württemberg</c:v>
                </c:pt>
                <c:pt idx="7">
                  <c:v>Niedersachsen</c:v>
                </c:pt>
                <c:pt idx="8">
                  <c:v>Hessen</c:v>
                </c:pt>
                <c:pt idx="9">
                  <c:v>Mecklenburg-Vorpommern</c:v>
                </c:pt>
                <c:pt idx="10">
                  <c:v>Sachsen</c:v>
                </c:pt>
                <c:pt idx="11">
                  <c:v>Berlin</c:v>
                </c:pt>
                <c:pt idx="12">
                  <c:v>Schleswig-Holstein</c:v>
                </c:pt>
                <c:pt idx="13">
                  <c:v>Bremen</c:v>
                </c:pt>
                <c:pt idx="14">
                  <c:v>Sachsen-Anhalt</c:v>
                </c:pt>
                <c:pt idx="15">
                  <c:v>Saarland</c:v>
                </c:pt>
              </c:strCache>
            </c:strRef>
          </c:cat>
          <c:val>
            <c:numRef>
              <c:f>Tabelle1!$B$294:$B$309</c:f>
              <c:numCache>
                <c:formatCode>0.0</c:formatCode>
                <c:ptCount val="16"/>
                <c:pt idx="0">
                  <c:v>15.9</c:v>
                </c:pt>
                <c:pt idx="1">
                  <c:v>15.7</c:v>
                </c:pt>
                <c:pt idx="2">
                  <c:v>14.3</c:v>
                </c:pt>
                <c:pt idx="3">
                  <c:v>13.9</c:v>
                </c:pt>
                <c:pt idx="4">
                  <c:v>12</c:v>
                </c:pt>
                <c:pt idx="5">
                  <c:v>11.3</c:v>
                </c:pt>
                <c:pt idx="6">
                  <c:v>10.199999999999999</c:v>
                </c:pt>
                <c:pt idx="7">
                  <c:v>10.1</c:v>
                </c:pt>
                <c:pt idx="8">
                  <c:v>10.1</c:v>
                </c:pt>
                <c:pt idx="9">
                  <c:v>10</c:v>
                </c:pt>
                <c:pt idx="10">
                  <c:v>10</c:v>
                </c:pt>
                <c:pt idx="11">
                  <c:v>9.9</c:v>
                </c:pt>
                <c:pt idx="12">
                  <c:v>9.6</c:v>
                </c:pt>
                <c:pt idx="13">
                  <c:v>9.4</c:v>
                </c:pt>
                <c:pt idx="14">
                  <c:v>9.3000000000000007</c:v>
                </c:pt>
                <c:pt idx="1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C-41D4-BA05-4DF50D423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2314496"/>
        <c:axId val="422314888"/>
      </c:barChart>
      <c:catAx>
        <c:axId val="422314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314888"/>
        <c:crosses val="autoZero"/>
        <c:auto val="1"/>
        <c:lblAlgn val="ctr"/>
        <c:lblOffset val="100"/>
        <c:noMultiLvlLbl val="0"/>
      </c:catAx>
      <c:valAx>
        <c:axId val="4223148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31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Tabelle1!$A$316:$A$330</c:f>
              <c:strCache>
                <c:ptCount val="15"/>
                <c:pt idx="0">
                  <c:v>Hamburg</c:v>
                </c:pt>
                <c:pt idx="1">
                  <c:v>Nordrhein-Westfalen</c:v>
                </c:pt>
                <c:pt idx="2">
                  <c:v>Rheinland-Pfalz</c:v>
                </c:pt>
                <c:pt idx="3">
                  <c:v>Bayern</c:v>
                </c:pt>
                <c:pt idx="4">
                  <c:v>Brandenburg</c:v>
                </c:pt>
                <c:pt idx="5">
                  <c:v>Sachsen</c:v>
                </c:pt>
                <c:pt idx="6">
                  <c:v>Sachsen-Anhalt</c:v>
                </c:pt>
                <c:pt idx="7">
                  <c:v>Baden-Württemberg</c:v>
                </c:pt>
                <c:pt idx="8">
                  <c:v>Berlin</c:v>
                </c:pt>
                <c:pt idx="9">
                  <c:v>Saarland</c:v>
                </c:pt>
                <c:pt idx="10">
                  <c:v>Niedersachsen</c:v>
                </c:pt>
                <c:pt idx="11">
                  <c:v>Hessen</c:v>
                </c:pt>
                <c:pt idx="12">
                  <c:v>Thüringen</c:v>
                </c:pt>
                <c:pt idx="13">
                  <c:v>Bremen</c:v>
                </c:pt>
                <c:pt idx="14">
                  <c:v>Schleswig-Holstein</c:v>
                </c:pt>
              </c:strCache>
            </c:strRef>
          </c:cat>
          <c:val>
            <c:numRef>
              <c:f>Tabelle1!$B$316:$B$330</c:f>
              <c:numCache>
                <c:formatCode>0.0</c:formatCode>
                <c:ptCount val="15"/>
                <c:pt idx="0">
                  <c:v>14.8</c:v>
                </c:pt>
                <c:pt idx="1">
                  <c:v>10.9</c:v>
                </c:pt>
                <c:pt idx="2">
                  <c:v>10.7</c:v>
                </c:pt>
                <c:pt idx="3">
                  <c:v>10.3</c:v>
                </c:pt>
                <c:pt idx="4">
                  <c:v>9.6999999999999993</c:v>
                </c:pt>
                <c:pt idx="5">
                  <c:v>9.5</c:v>
                </c:pt>
                <c:pt idx="6">
                  <c:v>9.3000000000000007</c:v>
                </c:pt>
                <c:pt idx="7">
                  <c:v>8.9</c:v>
                </c:pt>
                <c:pt idx="8">
                  <c:v>8.6999999999999993</c:v>
                </c:pt>
                <c:pt idx="9">
                  <c:v>8.3000000000000007</c:v>
                </c:pt>
                <c:pt idx="10">
                  <c:v>8</c:v>
                </c:pt>
                <c:pt idx="11">
                  <c:v>7.8</c:v>
                </c:pt>
                <c:pt idx="12">
                  <c:v>6.5</c:v>
                </c:pt>
                <c:pt idx="13">
                  <c:v>6.3</c:v>
                </c:pt>
                <c:pt idx="1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2-4D91-B0B4-6551518B7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667272"/>
        <c:axId val="426667664"/>
      </c:barChart>
      <c:catAx>
        <c:axId val="426667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667664"/>
        <c:crosses val="autoZero"/>
        <c:auto val="1"/>
        <c:lblAlgn val="ctr"/>
        <c:lblOffset val="100"/>
        <c:noMultiLvlLbl val="0"/>
      </c:catAx>
      <c:valAx>
        <c:axId val="4266676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66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Tabelle1!$B$337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Tabelle1!$A$338:$A$353</c:f>
              <c:strCache>
                <c:ptCount val="16"/>
                <c:pt idx="0">
                  <c:v>Rheinland-Pfalz</c:v>
                </c:pt>
                <c:pt idx="1">
                  <c:v>Brandenburg</c:v>
                </c:pt>
                <c:pt idx="2">
                  <c:v>Hessen</c:v>
                </c:pt>
                <c:pt idx="3">
                  <c:v>Sachsen-Anhalt</c:v>
                </c:pt>
                <c:pt idx="4">
                  <c:v>Mecklenburg-Vorpommern</c:v>
                </c:pt>
                <c:pt idx="5">
                  <c:v>Thüringen</c:v>
                </c:pt>
                <c:pt idx="6">
                  <c:v>Baden-Württemberg</c:v>
                </c:pt>
                <c:pt idx="7">
                  <c:v>Niedersachsen</c:v>
                </c:pt>
                <c:pt idx="8">
                  <c:v>Saarland</c:v>
                </c:pt>
                <c:pt idx="9">
                  <c:v>Bremen</c:v>
                </c:pt>
                <c:pt idx="10">
                  <c:v>Nordrhein-Westfalen</c:v>
                </c:pt>
                <c:pt idx="11">
                  <c:v>Schleswig-Holstein</c:v>
                </c:pt>
                <c:pt idx="12">
                  <c:v>Sachsen</c:v>
                </c:pt>
                <c:pt idx="13">
                  <c:v>Bayern</c:v>
                </c:pt>
                <c:pt idx="14">
                  <c:v>Berlin</c:v>
                </c:pt>
                <c:pt idx="15">
                  <c:v>Hamburg</c:v>
                </c:pt>
              </c:strCache>
            </c:strRef>
          </c:cat>
          <c:val>
            <c:numRef>
              <c:f>Tabelle1!$B$338:$B$353</c:f>
              <c:numCache>
                <c:formatCode>0.0</c:formatCode>
                <c:ptCount val="16"/>
                <c:pt idx="0">
                  <c:v>31.1</c:v>
                </c:pt>
                <c:pt idx="1">
                  <c:v>29.8</c:v>
                </c:pt>
                <c:pt idx="2">
                  <c:v>29.7</c:v>
                </c:pt>
                <c:pt idx="3">
                  <c:v>28.7</c:v>
                </c:pt>
                <c:pt idx="4">
                  <c:v>27.5</c:v>
                </c:pt>
                <c:pt idx="5">
                  <c:v>26.9</c:v>
                </c:pt>
                <c:pt idx="6">
                  <c:v>25.4</c:v>
                </c:pt>
                <c:pt idx="7">
                  <c:v>25.3</c:v>
                </c:pt>
                <c:pt idx="8">
                  <c:v>25</c:v>
                </c:pt>
                <c:pt idx="9">
                  <c:v>25</c:v>
                </c:pt>
                <c:pt idx="10">
                  <c:v>24.9</c:v>
                </c:pt>
                <c:pt idx="11">
                  <c:v>24.3</c:v>
                </c:pt>
                <c:pt idx="12">
                  <c:v>24</c:v>
                </c:pt>
                <c:pt idx="13">
                  <c:v>22.9</c:v>
                </c:pt>
                <c:pt idx="14">
                  <c:v>20.9</c:v>
                </c:pt>
                <c:pt idx="15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6-461B-9D54-1C854273744C}"/>
            </c:ext>
          </c:extLst>
        </c:ser>
        <c:ser>
          <c:idx val="1"/>
          <c:order val="1"/>
          <c:tx>
            <c:strRef>
              <c:f>Tabelle1!$C$337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Tabelle1!$A$338:$A$353</c:f>
              <c:strCache>
                <c:ptCount val="16"/>
                <c:pt idx="0">
                  <c:v>Rheinland-Pfalz</c:v>
                </c:pt>
                <c:pt idx="1">
                  <c:v>Brandenburg</c:v>
                </c:pt>
                <c:pt idx="2">
                  <c:v>Hessen</c:v>
                </c:pt>
                <c:pt idx="3">
                  <c:v>Sachsen-Anhalt</c:v>
                </c:pt>
                <c:pt idx="4">
                  <c:v>Mecklenburg-Vorpommern</c:v>
                </c:pt>
                <c:pt idx="5">
                  <c:v>Thüringen</c:v>
                </c:pt>
                <c:pt idx="6">
                  <c:v>Baden-Württemberg</c:v>
                </c:pt>
                <c:pt idx="7">
                  <c:v>Niedersachsen</c:v>
                </c:pt>
                <c:pt idx="8">
                  <c:v>Saarland</c:v>
                </c:pt>
                <c:pt idx="9">
                  <c:v>Bremen</c:v>
                </c:pt>
                <c:pt idx="10">
                  <c:v>Nordrhein-Westfalen</c:v>
                </c:pt>
                <c:pt idx="11">
                  <c:v>Schleswig-Holstein</c:v>
                </c:pt>
                <c:pt idx="12">
                  <c:v>Sachsen</c:v>
                </c:pt>
                <c:pt idx="13">
                  <c:v>Bayern</c:v>
                </c:pt>
                <c:pt idx="14">
                  <c:v>Berlin</c:v>
                </c:pt>
                <c:pt idx="15">
                  <c:v>Hamburg</c:v>
                </c:pt>
              </c:strCache>
            </c:strRef>
          </c:cat>
          <c:val>
            <c:numRef>
              <c:f>Tabelle1!$C$338:$C$353</c:f>
              <c:numCache>
                <c:formatCode>0.0</c:formatCode>
                <c:ptCount val="16"/>
                <c:pt idx="0">
                  <c:v>68.900000000000006</c:v>
                </c:pt>
                <c:pt idx="1">
                  <c:v>70.2</c:v>
                </c:pt>
                <c:pt idx="2">
                  <c:v>70.3</c:v>
                </c:pt>
                <c:pt idx="3">
                  <c:v>71.3</c:v>
                </c:pt>
                <c:pt idx="4">
                  <c:v>72.5</c:v>
                </c:pt>
                <c:pt idx="5">
                  <c:v>73.099999999999994</c:v>
                </c:pt>
                <c:pt idx="6">
                  <c:v>74.599999999999994</c:v>
                </c:pt>
                <c:pt idx="7">
                  <c:v>74.7</c:v>
                </c:pt>
                <c:pt idx="8">
                  <c:v>75</c:v>
                </c:pt>
                <c:pt idx="9">
                  <c:v>75</c:v>
                </c:pt>
                <c:pt idx="10">
                  <c:v>75.099999999999994</c:v>
                </c:pt>
                <c:pt idx="11">
                  <c:v>75.7</c:v>
                </c:pt>
                <c:pt idx="12">
                  <c:v>76</c:v>
                </c:pt>
                <c:pt idx="13">
                  <c:v>77.099999999999994</c:v>
                </c:pt>
                <c:pt idx="14">
                  <c:v>79.099999999999994</c:v>
                </c:pt>
                <c:pt idx="15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6-461B-9D54-1C8542737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668448"/>
        <c:axId val="424572248"/>
      </c:barChart>
      <c:catAx>
        <c:axId val="426668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4572248"/>
        <c:crosses val="autoZero"/>
        <c:auto val="1"/>
        <c:lblAlgn val="ctr"/>
        <c:lblOffset val="100"/>
        <c:noMultiLvlLbl val="0"/>
      </c:catAx>
      <c:valAx>
        <c:axId val="4245722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666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Tabelle1!$B$362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Tabelle1!$A$363:$A$378</c:f>
              <c:strCache>
                <c:ptCount val="16"/>
                <c:pt idx="0">
                  <c:v>Brandenburg</c:v>
                </c:pt>
                <c:pt idx="1">
                  <c:v>Thüringen</c:v>
                </c:pt>
                <c:pt idx="2">
                  <c:v>Hamburg</c:v>
                </c:pt>
                <c:pt idx="3">
                  <c:v>Saarland</c:v>
                </c:pt>
                <c:pt idx="4">
                  <c:v>Nordrhein-Westfalen</c:v>
                </c:pt>
                <c:pt idx="5">
                  <c:v>Hessen</c:v>
                </c:pt>
                <c:pt idx="6">
                  <c:v>Rheinland-Pfalz</c:v>
                </c:pt>
                <c:pt idx="7">
                  <c:v>Sachsen-Anhalt</c:v>
                </c:pt>
                <c:pt idx="8">
                  <c:v>Schleswig-Holstein</c:v>
                </c:pt>
                <c:pt idx="9">
                  <c:v>Bayern</c:v>
                </c:pt>
                <c:pt idx="10">
                  <c:v>Mecklenburg-Vorpommern</c:v>
                </c:pt>
                <c:pt idx="11">
                  <c:v>Berlin</c:v>
                </c:pt>
                <c:pt idx="12">
                  <c:v>Niedersachsen</c:v>
                </c:pt>
                <c:pt idx="13">
                  <c:v>Sachsen</c:v>
                </c:pt>
                <c:pt idx="14">
                  <c:v>Baden-Württemberg</c:v>
                </c:pt>
                <c:pt idx="15">
                  <c:v>Bremen</c:v>
                </c:pt>
              </c:strCache>
            </c:strRef>
          </c:cat>
          <c:val>
            <c:numRef>
              <c:f>Tabelle1!$B$363:$B$378</c:f>
              <c:numCache>
                <c:formatCode>0.0</c:formatCode>
                <c:ptCount val="16"/>
                <c:pt idx="0">
                  <c:v>31.5</c:v>
                </c:pt>
                <c:pt idx="1">
                  <c:v>31.5</c:v>
                </c:pt>
                <c:pt idx="2">
                  <c:v>30.7</c:v>
                </c:pt>
                <c:pt idx="3">
                  <c:v>29.2</c:v>
                </c:pt>
                <c:pt idx="4">
                  <c:v>28.8</c:v>
                </c:pt>
                <c:pt idx="5">
                  <c:v>28.4</c:v>
                </c:pt>
                <c:pt idx="6">
                  <c:v>28.1</c:v>
                </c:pt>
                <c:pt idx="7">
                  <c:v>26.9</c:v>
                </c:pt>
                <c:pt idx="8">
                  <c:v>26.5</c:v>
                </c:pt>
                <c:pt idx="9">
                  <c:v>25.2</c:v>
                </c:pt>
                <c:pt idx="10">
                  <c:v>23.8</c:v>
                </c:pt>
                <c:pt idx="11">
                  <c:v>23.3</c:v>
                </c:pt>
                <c:pt idx="12">
                  <c:v>23.2</c:v>
                </c:pt>
                <c:pt idx="13">
                  <c:v>22</c:v>
                </c:pt>
                <c:pt idx="14">
                  <c:v>21.6</c:v>
                </c:pt>
                <c:pt idx="15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C-474E-AA61-B88B5CB87512}"/>
            </c:ext>
          </c:extLst>
        </c:ser>
        <c:ser>
          <c:idx val="1"/>
          <c:order val="1"/>
          <c:tx>
            <c:strRef>
              <c:f>Tabelle1!$C$362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Tabelle1!$A$363:$A$378</c:f>
              <c:strCache>
                <c:ptCount val="16"/>
                <c:pt idx="0">
                  <c:v>Brandenburg</c:v>
                </c:pt>
                <c:pt idx="1">
                  <c:v>Thüringen</c:v>
                </c:pt>
                <c:pt idx="2">
                  <c:v>Hamburg</c:v>
                </c:pt>
                <c:pt idx="3">
                  <c:v>Saarland</c:v>
                </c:pt>
                <c:pt idx="4">
                  <c:v>Nordrhein-Westfalen</c:v>
                </c:pt>
                <c:pt idx="5">
                  <c:v>Hessen</c:v>
                </c:pt>
                <c:pt idx="6">
                  <c:v>Rheinland-Pfalz</c:v>
                </c:pt>
                <c:pt idx="7">
                  <c:v>Sachsen-Anhalt</c:v>
                </c:pt>
                <c:pt idx="8">
                  <c:v>Schleswig-Holstein</c:v>
                </c:pt>
                <c:pt idx="9">
                  <c:v>Bayern</c:v>
                </c:pt>
                <c:pt idx="10">
                  <c:v>Mecklenburg-Vorpommern</c:v>
                </c:pt>
                <c:pt idx="11">
                  <c:v>Berlin</c:v>
                </c:pt>
                <c:pt idx="12">
                  <c:v>Niedersachsen</c:v>
                </c:pt>
                <c:pt idx="13">
                  <c:v>Sachsen</c:v>
                </c:pt>
                <c:pt idx="14">
                  <c:v>Baden-Württemberg</c:v>
                </c:pt>
                <c:pt idx="15">
                  <c:v>Bremen</c:v>
                </c:pt>
              </c:strCache>
            </c:strRef>
          </c:cat>
          <c:val>
            <c:numRef>
              <c:f>Tabelle1!$C$363:$C$378</c:f>
              <c:numCache>
                <c:formatCode>0.0</c:formatCode>
                <c:ptCount val="16"/>
                <c:pt idx="0">
                  <c:v>68.5</c:v>
                </c:pt>
                <c:pt idx="1">
                  <c:v>68.5</c:v>
                </c:pt>
                <c:pt idx="2">
                  <c:v>69.3</c:v>
                </c:pt>
                <c:pt idx="3">
                  <c:v>70.8</c:v>
                </c:pt>
                <c:pt idx="4">
                  <c:v>71.2</c:v>
                </c:pt>
                <c:pt idx="5">
                  <c:v>71.599999999999994</c:v>
                </c:pt>
                <c:pt idx="6">
                  <c:v>71.900000000000006</c:v>
                </c:pt>
                <c:pt idx="7">
                  <c:v>73.099999999999994</c:v>
                </c:pt>
                <c:pt idx="8">
                  <c:v>73.5</c:v>
                </c:pt>
                <c:pt idx="9">
                  <c:v>74.8</c:v>
                </c:pt>
                <c:pt idx="10">
                  <c:v>76.3</c:v>
                </c:pt>
                <c:pt idx="11">
                  <c:v>76.7</c:v>
                </c:pt>
                <c:pt idx="12">
                  <c:v>76.8</c:v>
                </c:pt>
                <c:pt idx="13">
                  <c:v>78</c:v>
                </c:pt>
                <c:pt idx="14">
                  <c:v>78.400000000000006</c:v>
                </c:pt>
                <c:pt idx="15">
                  <c:v>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3C-474E-AA61-B88B5CB87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4573424"/>
        <c:axId val="424573816"/>
      </c:barChart>
      <c:catAx>
        <c:axId val="424573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4573816"/>
        <c:crosses val="autoZero"/>
        <c:auto val="1"/>
        <c:lblAlgn val="ctr"/>
        <c:lblOffset val="100"/>
        <c:noMultiLvlLbl val="0"/>
      </c:catAx>
      <c:valAx>
        <c:axId val="4245738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457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Tabelle1!$A$27:$A$42</c:f>
              <c:strCache>
                <c:ptCount val="16"/>
                <c:pt idx="0">
                  <c:v>Sachsen</c:v>
                </c:pt>
                <c:pt idx="1">
                  <c:v>Baden-Württemberg</c:v>
                </c:pt>
                <c:pt idx="2">
                  <c:v>Rheinland-Pfalz</c:v>
                </c:pt>
                <c:pt idx="3">
                  <c:v>Berlin</c:v>
                </c:pt>
                <c:pt idx="4">
                  <c:v>Mecklenburg-Vorpommern</c:v>
                </c:pt>
                <c:pt idx="5">
                  <c:v>Niedersachsen</c:v>
                </c:pt>
                <c:pt idx="6">
                  <c:v>Bayern</c:v>
                </c:pt>
                <c:pt idx="7">
                  <c:v>Hamburg</c:v>
                </c:pt>
                <c:pt idx="8">
                  <c:v>Schleswig-Holstein</c:v>
                </c:pt>
                <c:pt idx="9">
                  <c:v>Hessen</c:v>
                </c:pt>
                <c:pt idx="10">
                  <c:v>Nordrhein-Westfalen</c:v>
                </c:pt>
                <c:pt idx="11">
                  <c:v>Thüringen</c:v>
                </c:pt>
                <c:pt idx="12">
                  <c:v>Saarland</c:v>
                </c:pt>
                <c:pt idx="13">
                  <c:v>Sachsen-Anhalt</c:v>
                </c:pt>
                <c:pt idx="14">
                  <c:v>Brandenburg</c:v>
                </c:pt>
                <c:pt idx="15">
                  <c:v>Bremen</c:v>
                </c:pt>
              </c:strCache>
            </c:strRef>
          </c:cat>
          <c:val>
            <c:numRef>
              <c:f>Tabelle1!$B$27:$B$42</c:f>
              <c:numCache>
                <c:formatCode>0.0</c:formatCode>
                <c:ptCount val="16"/>
                <c:pt idx="0">
                  <c:v>68.5</c:v>
                </c:pt>
                <c:pt idx="1">
                  <c:v>67</c:v>
                </c:pt>
                <c:pt idx="2">
                  <c:v>66.3</c:v>
                </c:pt>
                <c:pt idx="3">
                  <c:v>66.3</c:v>
                </c:pt>
                <c:pt idx="4">
                  <c:v>66.3</c:v>
                </c:pt>
                <c:pt idx="5">
                  <c:v>65.5</c:v>
                </c:pt>
                <c:pt idx="6">
                  <c:v>65.5</c:v>
                </c:pt>
                <c:pt idx="7">
                  <c:v>63.6</c:v>
                </c:pt>
                <c:pt idx="8">
                  <c:v>61.8</c:v>
                </c:pt>
                <c:pt idx="9">
                  <c:v>60.5</c:v>
                </c:pt>
                <c:pt idx="10">
                  <c:v>59.9</c:v>
                </c:pt>
                <c:pt idx="11">
                  <c:v>59.3</c:v>
                </c:pt>
                <c:pt idx="12">
                  <c:v>58.3</c:v>
                </c:pt>
                <c:pt idx="13">
                  <c:v>54.6</c:v>
                </c:pt>
                <c:pt idx="14">
                  <c:v>54</c:v>
                </c:pt>
                <c:pt idx="15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0-4AB3-B390-24BB74CB1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282944"/>
        <c:axId val="348283336"/>
      </c:barChart>
      <c:catAx>
        <c:axId val="34828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8283336"/>
        <c:crosses val="autoZero"/>
        <c:auto val="1"/>
        <c:lblAlgn val="ctr"/>
        <c:lblOffset val="100"/>
        <c:noMultiLvlLbl val="0"/>
      </c:catAx>
      <c:valAx>
        <c:axId val="3482833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828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Tabelle1!$A$49:$A$64</c:f>
              <c:strCache>
                <c:ptCount val="16"/>
                <c:pt idx="0">
                  <c:v>Sachsen</c:v>
                </c:pt>
                <c:pt idx="1">
                  <c:v>Hamburg</c:v>
                </c:pt>
                <c:pt idx="2">
                  <c:v>Bayern</c:v>
                </c:pt>
                <c:pt idx="3">
                  <c:v>Mecklenburg-Vorpommern</c:v>
                </c:pt>
                <c:pt idx="4">
                  <c:v>Sachsen-Anhalt</c:v>
                </c:pt>
                <c:pt idx="5">
                  <c:v>Hessen</c:v>
                </c:pt>
                <c:pt idx="6">
                  <c:v>Berlin</c:v>
                </c:pt>
                <c:pt idx="7">
                  <c:v>Rheinland-Pfalz</c:v>
                </c:pt>
                <c:pt idx="8">
                  <c:v>Niedersachsen</c:v>
                </c:pt>
                <c:pt idx="9">
                  <c:v>Baden-Württemberg</c:v>
                </c:pt>
                <c:pt idx="10">
                  <c:v>Bremen</c:v>
                </c:pt>
                <c:pt idx="11">
                  <c:v>Schleswig-Holstein</c:v>
                </c:pt>
                <c:pt idx="12">
                  <c:v>Nordrhein-Westfalen</c:v>
                </c:pt>
                <c:pt idx="13">
                  <c:v>Brandenburg</c:v>
                </c:pt>
                <c:pt idx="14">
                  <c:v>Thüringen</c:v>
                </c:pt>
                <c:pt idx="15">
                  <c:v>Saarland</c:v>
                </c:pt>
              </c:strCache>
            </c:strRef>
          </c:cat>
          <c:val>
            <c:numRef>
              <c:f>Tabelle1!$B$49:$B$64</c:f>
              <c:numCache>
                <c:formatCode>0.0</c:formatCode>
                <c:ptCount val="16"/>
                <c:pt idx="0">
                  <c:v>67.5</c:v>
                </c:pt>
                <c:pt idx="1">
                  <c:v>67</c:v>
                </c:pt>
                <c:pt idx="2">
                  <c:v>66.3</c:v>
                </c:pt>
                <c:pt idx="3">
                  <c:v>66.3</c:v>
                </c:pt>
                <c:pt idx="4">
                  <c:v>64.8</c:v>
                </c:pt>
                <c:pt idx="5">
                  <c:v>64.2</c:v>
                </c:pt>
                <c:pt idx="6">
                  <c:v>64</c:v>
                </c:pt>
                <c:pt idx="7">
                  <c:v>63.3</c:v>
                </c:pt>
                <c:pt idx="8">
                  <c:v>62.9</c:v>
                </c:pt>
                <c:pt idx="9">
                  <c:v>62.9</c:v>
                </c:pt>
                <c:pt idx="10">
                  <c:v>62.5</c:v>
                </c:pt>
                <c:pt idx="11">
                  <c:v>61.8</c:v>
                </c:pt>
                <c:pt idx="12">
                  <c:v>59.5</c:v>
                </c:pt>
                <c:pt idx="13">
                  <c:v>58.1</c:v>
                </c:pt>
                <c:pt idx="14">
                  <c:v>51.9</c:v>
                </c:pt>
                <c:pt idx="15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8-4908-9A91-8060D56B8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2287576"/>
        <c:axId val="422287968"/>
      </c:barChart>
      <c:catAx>
        <c:axId val="422287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287968"/>
        <c:crosses val="autoZero"/>
        <c:auto val="1"/>
        <c:lblAlgn val="ctr"/>
        <c:lblOffset val="100"/>
        <c:noMultiLvlLbl val="0"/>
      </c:catAx>
      <c:valAx>
        <c:axId val="4222879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28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Tabelle1!$A$71:$A$86</c:f>
              <c:strCache>
                <c:ptCount val="16"/>
                <c:pt idx="0">
                  <c:v>Hamburg</c:v>
                </c:pt>
                <c:pt idx="1">
                  <c:v>Hessen</c:v>
                </c:pt>
                <c:pt idx="2">
                  <c:v>Rheinland-Pfalz</c:v>
                </c:pt>
                <c:pt idx="3">
                  <c:v>Berlin</c:v>
                </c:pt>
                <c:pt idx="4">
                  <c:v>Sachsen-Anhalt</c:v>
                </c:pt>
                <c:pt idx="5">
                  <c:v>Bremen</c:v>
                </c:pt>
                <c:pt idx="6">
                  <c:v>Mecklenburg-Vorpommern</c:v>
                </c:pt>
                <c:pt idx="7">
                  <c:v>Nordrhein-Westfalen</c:v>
                </c:pt>
                <c:pt idx="8">
                  <c:v>Brandenburg</c:v>
                </c:pt>
                <c:pt idx="9">
                  <c:v>Baden-Württemberg</c:v>
                </c:pt>
                <c:pt idx="10">
                  <c:v>Bayern</c:v>
                </c:pt>
                <c:pt idx="11">
                  <c:v>Saarland</c:v>
                </c:pt>
                <c:pt idx="12">
                  <c:v>Niedersachsen</c:v>
                </c:pt>
                <c:pt idx="13">
                  <c:v>Sachsen</c:v>
                </c:pt>
                <c:pt idx="14">
                  <c:v>Schleswig-Holstein</c:v>
                </c:pt>
                <c:pt idx="15">
                  <c:v>Thüringen</c:v>
                </c:pt>
              </c:strCache>
            </c:strRef>
          </c:cat>
          <c:val>
            <c:numRef>
              <c:f>Tabelle1!$B$71:$B$86</c:f>
              <c:numCache>
                <c:formatCode>0.0</c:formatCode>
                <c:ptCount val="16"/>
                <c:pt idx="0">
                  <c:v>67</c:v>
                </c:pt>
                <c:pt idx="1">
                  <c:v>66.900000000000006</c:v>
                </c:pt>
                <c:pt idx="2">
                  <c:v>65.8</c:v>
                </c:pt>
                <c:pt idx="3">
                  <c:v>65.7</c:v>
                </c:pt>
                <c:pt idx="4">
                  <c:v>65.7</c:v>
                </c:pt>
                <c:pt idx="5">
                  <c:v>65.599999999999994</c:v>
                </c:pt>
                <c:pt idx="6">
                  <c:v>65</c:v>
                </c:pt>
                <c:pt idx="7">
                  <c:v>64.400000000000006</c:v>
                </c:pt>
                <c:pt idx="8">
                  <c:v>63.7</c:v>
                </c:pt>
                <c:pt idx="9">
                  <c:v>62.1</c:v>
                </c:pt>
                <c:pt idx="10">
                  <c:v>61.4</c:v>
                </c:pt>
                <c:pt idx="11">
                  <c:v>60.4</c:v>
                </c:pt>
                <c:pt idx="12">
                  <c:v>58.5</c:v>
                </c:pt>
                <c:pt idx="13">
                  <c:v>58.5</c:v>
                </c:pt>
                <c:pt idx="14">
                  <c:v>54.4</c:v>
                </c:pt>
                <c:pt idx="15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4-4C94-972E-3BC494921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2288752"/>
        <c:axId val="422321440"/>
      </c:barChart>
      <c:catAx>
        <c:axId val="42228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321440"/>
        <c:crosses val="autoZero"/>
        <c:auto val="1"/>
        <c:lblAlgn val="ctr"/>
        <c:lblOffset val="100"/>
        <c:noMultiLvlLbl val="0"/>
      </c:catAx>
      <c:valAx>
        <c:axId val="4223214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28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Tabelle1!$A$93:$A$108</c:f>
              <c:strCache>
                <c:ptCount val="16"/>
                <c:pt idx="0">
                  <c:v>Bremen</c:v>
                </c:pt>
                <c:pt idx="1">
                  <c:v>Hamburg</c:v>
                </c:pt>
                <c:pt idx="2">
                  <c:v>Berlin</c:v>
                </c:pt>
                <c:pt idx="3">
                  <c:v>Mecklenburg-Vorpommern</c:v>
                </c:pt>
                <c:pt idx="4">
                  <c:v>Niedersachsen</c:v>
                </c:pt>
                <c:pt idx="5">
                  <c:v>Bayern</c:v>
                </c:pt>
                <c:pt idx="6">
                  <c:v>Sachsen</c:v>
                </c:pt>
                <c:pt idx="7">
                  <c:v>Baden-Württemberg</c:v>
                </c:pt>
                <c:pt idx="8">
                  <c:v>Schleswig-Holstein</c:v>
                </c:pt>
                <c:pt idx="9">
                  <c:v>Saarland</c:v>
                </c:pt>
                <c:pt idx="10">
                  <c:v>Nordrhein-Westfalen</c:v>
                </c:pt>
                <c:pt idx="11">
                  <c:v>Hessen</c:v>
                </c:pt>
                <c:pt idx="12">
                  <c:v>Rheinland-Pfalz</c:v>
                </c:pt>
                <c:pt idx="13">
                  <c:v>Brandenburg</c:v>
                </c:pt>
                <c:pt idx="14">
                  <c:v>Thüringen</c:v>
                </c:pt>
                <c:pt idx="15">
                  <c:v>Sachsen-Anhalt</c:v>
                </c:pt>
              </c:strCache>
            </c:strRef>
          </c:cat>
          <c:val>
            <c:numRef>
              <c:f>Tabelle1!$B$93:$B$108</c:f>
              <c:numCache>
                <c:formatCode>0.0</c:formatCode>
                <c:ptCount val="16"/>
                <c:pt idx="0">
                  <c:v>68.8</c:v>
                </c:pt>
                <c:pt idx="1">
                  <c:v>64.8</c:v>
                </c:pt>
                <c:pt idx="2">
                  <c:v>64</c:v>
                </c:pt>
                <c:pt idx="3">
                  <c:v>63.8</c:v>
                </c:pt>
                <c:pt idx="4">
                  <c:v>63.4</c:v>
                </c:pt>
                <c:pt idx="5">
                  <c:v>63.1</c:v>
                </c:pt>
                <c:pt idx="6">
                  <c:v>63</c:v>
                </c:pt>
                <c:pt idx="7">
                  <c:v>62.9</c:v>
                </c:pt>
                <c:pt idx="8">
                  <c:v>62.5</c:v>
                </c:pt>
                <c:pt idx="9">
                  <c:v>58.3</c:v>
                </c:pt>
                <c:pt idx="10">
                  <c:v>58</c:v>
                </c:pt>
                <c:pt idx="11">
                  <c:v>57.1</c:v>
                </c:pt>
                <c:pt idx="12">
                  <c:v>56.6</c:v>
                </c:pt>
                <c:pt idx="13">
                  <c:v>54.8</c:v>
                </c:pt>
                <c:pt idx="14">
                  <c:v>51.9</c:v>
                </c:pt>
                <c:pt idx="15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8-4486-A0EE-0A3216B35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5525160"/>
        <c:axId val="425525552"/>
      </c:barChart>
      <c:catAx>
        <c:axId val="425525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525552"/>
        <c:crosses val="autoZero"/>
        <c:auto val="1"/>
        <c:lblAlgn val="ctr"/>
        <c:lblOffset val="100"/>
        <c:noMultiLvlLbl val="0"/>
      </c:catAx>
      <c:valAx>
        <c:axId val="4255255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52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Tabelle1!$A$115:$A$130</c:f>
              <c:strCache>
                <c:ptCount val="16"/>
                <c:pt idx="0">
                  <c:v>Sachsen</c:v>
                </c:pt>
                <c:pt idx="1">
                  <c:v>Berlin</c:v>
                </c:pt>
                <c:pt idx="2">
                  <c:v>Niedersachsen</c:v>
                </c:pt>
                <c:pt idx="3">
                  <c:v>Baden-Württemberg</c:v>
                </c:pt>
                <c:pt idx="4">
                  <c:v>Rheinland-Pfalz</c:v>
                </c:pt>
                <c:pt idx="5">
                  <c:v>Bayern</c:v>
                </c:pt>
                <c:pt idx="6">
                  <c:v>Hamburg</c:v>
                </c:pt>
                <c:pt idx="7">
                  <c:v>Mecklenburg-Vorpommern</c:v>
                </c:pt>
                <c:pt idx="8">
                  <c:v>Nordrhein-Westfalen</c:v>
                </c:pt>
                <c:pt idx="9">
                  <c:v>Hessen</c:v>
                </c:pt>
                <c:pt idx="10">
                  <c:v>Sachsen-Anhalt</c:v>
                </c:pt>
                <c:pt idx="11">
                  <c:v>Thüringen</c:v>
                </c:pt>
                <c:pt idx="12">
                  <c:v>Saarland</c:v>
                </c:pt>
                <c:pt idx="13">
                  <c:v>Brandenburg</c:v>
                </c:pt>
                <c:pt idx="14">
                  <c:v>Schleswig-Holstein</c:v>
                </c:pt>
                <c:pt idx="15">
                  <c:v>Bremen</c:v>
                </c:pt>
              </c:strCache>
            </c:strRef>
          </c:cat>
          <c:val>
            <c:numRef>
              <c:f>Tabelle1!$B$115:$B$130</c:f>
              <c:numCache>
                <c:formatCode>0.0</c:formatCode>
                <c:ptCount val="16"/>
                <c:pt idx="0">
                  <c:v>59</c:v>
                </c:pt>
                <c:pt idx="1">
                  <c:v>58.1</c:v>
                </c:pt>
                <c:pt idx="2">
                  <c:v>57.5</c:v>
                </c:pt>
                <c:pt idx="3">
                  <c:v>56.6</c:v>
                </c:pt>
                <c:pt idx="4">
                  <c:v>54.6</c:v>
                </c:pt>
                <c:pt idx="5">
                  <c:v>54.5</c:v>
                </c:pt>
                <c:pt idx="6">
                  <c:v>54.5</c:v>
                </c:pt>
                <c:pt idx="7">
                  <c:v>53.8</c:v>
                </c:pt>
                <c:pt idx="8">
                  <c:v>53.3</c:v>
                </c:pt>
                <c:pt idx="9">
                  <c:v>52</c:v>
                </c:pt>
                <c:pt idx="10">
                  <c:v>51.9</c:v>
                </c:pt>
                <c:pt idx="11">
                  <c:v>50.9</c:v>
                </c:pt>
                <c:pt idx="12">
                  <c:v>50</c:v>
                </c:pt>
                <c:pt idx="13">
                  <c:v>50</c:v>
                </c:pt>
                <c:pt idx="14">
                  <c:v>47.8</c:v>
                </c:pt>
                <c:pt idx="15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7-426A-816F-EDBFD3FB3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5526336"/>
        <c:axId val="425526728"/>
      </c:barChart>
      <c:catAx>
        <c:axId val="425526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526728"/>
        <c:crosses val="autoZero"/>
        <c:auto val="1"/>
        <c:lblAlgn val="ctr"/>
        <c:lblOffset val="100"/>
        <c:noMultiLvlLbl val="0"/>
      </c:catAx>
      <c:valAx>
        <c:axId val="4255267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5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Tabelle1!$A$137:$A$152</c:f>
              <c:strCache>
                <c:ptCount val="16"/>
                <c:pt idx="0">
                  <c:v>Hamburg</c:v>
                </c:pt>
                <c:pt idx="1">
                  <c:v>Sachsen-Anhalt</c:v>
                </c:pt>
                <c:pt idx="2">
                  <c:v>Brandenburg</c:v>
                </c:pt>
                <c:pt idx="3">
                  <c:v>Berlin</c:v>
                </c:pt>
                <c:pt idx="4">
                  <c:v>Niedersachsen</c:v>
                </c:pt>
                <c:pt idx="5">
                  <c:v>Saarland</c:v>
                </c:pt>
                <c:pt idx="6">
                  <c:v>Nordrhein-Westfalen</c:v>
                </c:pt>
                <c:pt idx="7">
                  <c:v>Hessen</c:v>
                </c:pt>
                <c:pt idx="8">
                  <c:v>Rheinland-Pfalz</c:v>
                </c:pt>
                <c:pt idx="9">
                  <c:v>Sachsen</c:v>
                </c:pt>
                <c:pt idx="10">
                  <c:v>Bayern</c:v>
                </c:pt>
                <c:pt idx="11">
                  <c:v>Mecklenburg-Vorpommern</c:v>
                </c:pt>
                <c:pt idx="12">
                  <c:v>Baden-Württemberg</c:v>
                </c:pt>
                <c:pt idx="13">
                  <c:v>Schleswig-Holstein</c:v>
                </c:pt>
                <c:pt idx="14">
                  <c:v>Thüringen</c:v>
                </c:pt>
                <c:pt idx="15">
                  <c:v>Bremen</c:v>
                </c:pt>
              </c:strCache>
            </c:strRef>
          </c:cat>
          <c:val>
            <c:numRef>
              <c:f>Tabelle1!$B$137:$B$152</c:f>
              <c:numCache>
                <c:formatCode>0.0</c:formatCode>
                <c:ptCount val="16"/>
                <c:pt idx="0">
                  <c:v>59.1</c:v>
                </c:pt>
                <c:pt idx="1">
                  <c:v>56.5</c:v>
                </c:pt>
                <c:pt idx="2">
                  <c:v>54.8</c:v>
                </c:pt>
                <c:pt idx="3">
                  <c:v>52.9</c:v>
                </c:pt>
                <c:pt idx="4">
                  <c:v>52.8</c:v>
                </c:pt>
                <c:pt idx="5">
                  <c:v>52.1</c:v>
                </c:pt>
                <c:pt idx="6">
                  <c:v>51.5</c:v>
                </c:pt>
                <c:pt idx="7">
                  <c:v>51</c:v>
                </c:pt>
                <c:pt idx="8">
                  <c:v>49.5</c:v>
                </c:pt>
                <c:pt idx="9">
                  <c:v>49</c:v>
                </c:pt>
                <c:pt idx="10">
                  <c:v>48.1</c:v>
                </c:pt>
                <c:pt idx="11">
                  <c:v>47.5</c:v>
                </c:pt>
                <c:pt idx="12">
                  <c:v>47</c:v>
                </c:pt>
                <c:pt idx="13">
                  <c:v>46.3</c:v>
                </c:pt>
                <c:pt idx="14">
                  <c:v>42.6</c:v>
                </c:pt>
                <c:pt idx="15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F-440B-8022-16BA8A7A1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480136"/>
        <c:axId val="349480528"/>
      </c:barChart>
      <c:catAx>
        <c:axId val="349480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9480528"/>
        <c:crosses val="autoZero"/>
        <c:auto val="1"/>
        <c:lblAlgn val="ctr"/>
        <c:lblOffset val="100"/>
        <c:noMultiLvlLbl val="0"/>
      </c:catAx>
      <c:valAx>
        <c:axId val="3494805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948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Tabelle1!$A$160:$A$175</c:f>
              <c:strCache>
                <c:ptCount val="16"/>
                <c:pt idx="0">
                  <c:v>Sachsen</c:v>
                </c:pt>
                <c:pt idx="1">
                  <c:v>Niedersachsen</c:v>
                </c:pt>
                <c:pt idx="2">
                  <c:v>Berlin</c:v>
                </c:pt>
                <c:pt idx="3">
                  <c:v>Schleswig-Holstein</c:v>
                </c:pt>
                <c:pt idx="4">
                  <c:v>Thüringen</c:v>
                </c:pt>
                <c:pt idx="5">
                  <c:v>Hamburg</c:v>
                </c:pt>
                <c:pt idx="6">
                  <c:v>Bayern</c:v>
                </c:pt>
                <c:pt idx="7">
                  <c:v>Baden-Württemberg</c:v>
                </c:pt>
                <c:pt idx="8">
                  <c:v>Hessen</c:v>
                </c:pt>
                <c:pt idx="9">
                  <c:v>Rheinland-Pfalz</c:v>
                </c:pt>
                <c:pt idx="10">
                  <c:v>Mecklenburg-Vorpommern</c:v>
                </c:pt>
                <c:pt idx="11">
                  <c:v>Nordrhein-Westfalen</c:v>
                </c:pt>
                <c:pt idx="12">
                  <c:v>Brandenburg</c:v>
                </c:pt>
                <c:pt idx="13">
                  <c:v>Bremen</c:v>
                </c:pt>
                <c:pt idx="14">
                  <c:v>Saarland</c:v>
                </c:pt>
                <c:pt idx="15">
                  <c:v>Sachsen-Anhalt</c:v>
                </c:pt>
              </c:strCache>
            </c:strRef>
          </c:cat>
          <c:val>
            <c:numRef>
              <c:f>Tabelle1!$B$160:$B$175</c:f>
              <c:numCache>
                <c:formatCode>0.0</c:formatCode>
                <c:ptCount val="16"/>
                <c:pt idx="0">
                  <c:v>56</c:v>
                </c:pt>
                <c:pt idx="1">
                  <c:v>53.1</c:v>
                </c:pt>
                <c:pt idx="2">
                  <c:v>51.2</c:v>
                </c:pt>
                <c:pt idx="3">
                  <c:v>50.7</c:v>
                </c:pt>
                <c:pt idx="4">
                  <c:v>50</c:v>
                </c:pt>
                <c:pt idx="5">
                  <c:v>50</c:v>
                </c:pt>
                <c:pt idx="6">
                  <c:v>49.5</c:v>
                </c:pt>
                <c:pt idx="7">
                  <c:v>48.9</c:v>
                </c:pt>
                <c:pt idx="8">
                  <c:v>48.3</c:v>
                </c:pt>
                <c:pt idx="9">
                  <c:v>48</c:v>
                </c:pt>
                <c:pt idx="10">
                  <c:v>47.5</c:v>
                </c:pt>
                <c:pt idx="11">
                  <c:v>46</c:v>
                </c:pt>
                <c:pt idx="12">
                  <c:v>46</c:v>
                </c:pt>
                <c:pt idx="13">
                  <c:v>43.8</c:v>
                </c:pt>
                <c:pt idx="14">
                  <c:v>39.6</c:v>
                </c:pt>
                <c:pt idx="15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1-4BFF-AF55-0FF1624E4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481312"/>
        <c:axId val="425824416"/>
      </c:barChart>
      <c:catAx>
        <c:axId val="349481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824416"/>
        <c:crosses val="autoZero"/>
        <c:auto val="1"/>
        <c:lblAlgn val="ctr"/>
        <c:lblOffset val="100"/>
        <c:noMultiLvlLbl val="0"/>
      </c:catAx>
      <c:valAx>
        <c:axId val="4258244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948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Tabelle1!$A$182:$A$197</c:f>
              <c:strCache>
                <c:ptCount val="16"/>
                <c:pt idx="0">
                  <c:v>Saarland</c:v>
                </c:pt>
                <c:pt idx="1">
                  <c:v>Thüringen</c:v>
                </c:pt>
                <c:pt idx="2">
                  <c:v>Hamburg</c:v>
                </c:pt>
                <c:pt idx="3">
                  <c:v>Mecklenburg-Vorpommern</c:v>
                </c:pt>
                <c:pt idx="4">
                  <c:v>Bremen</c:v>
                </c:pt>
                <c:pt idx="5">
                  <c:v>Schleswig-Holstein</c:v>
                </c:pt>
                <c:pt idx="6">
                  <c:v>Nordrhein-Westfalen</c:v>
                </c:pt>
                <c:pt idx="7">
                  <c:v>Sachsen-Anhalt</c:v>
                </c:pt>
                <c:pt idx="8">
                  <c:v>Rheinland-Pfalz</c:v>
                </c:pt>
                <c:pt idx="9">
                  <c:v>Berlin</c:v>
                </c:pt>
                <c:pt idx="10">
                  <c:v>Brandenburg</c:v>
                </c:pt>
                <c:pt idx="11">
                  <c:v>Hessen</c:v>
                </c:pt>
                <c:pt idx="12">
                  <c:v>Niedersachsen</c:v>
                </c:pt>
                <c:pt idx="13">
                  <c:v>Baden-Württemberg</c:v>
                </c:pt>
                <c:pt idx="14">
                  <c:v>Sachsen</c:v>
                </c:pt>
                <c:pt idx="15">
                  <c:v>Bayern</c:v>
                </c:pt>
              </c:strCache>
            </c:strRef>
          </c:cat>
          <c:val>
            <c:numRef>
              <c:f>Tabelle1!$B$182:$B$197</c:f>
              <c:numCache>
                <c:formatCode>0.0</c:formatCode>
                <c:ptCount val="16"/>
                <c:pt idx="0">
                  <c:v>56.3</c:v>
                </c:pt>
                <c:pt idx="1">
                  <c:v>50</c:v>
                </c:pt>
                <c:pt idx="2">
                  <c:v>47.7</c:v>
                </c:pt>
                <c:pt idx="3">
                  <c:v>47.5</c:v>
                </c:pt>
                <c:pt idx="4">
                  <c:v>46.9</c:v>
                </c:pt>
                <c:pt idx="5">
                  <c:v>44.1</c:v>
                </c:pt>
                <c:pt idx="6">
                  <c:v>42.1</c:v>
                </c:pt>
                <c:pt idx="7">
                  <c:v>41.7</c:v>
                </c:pt>
                <c:pt idx="8">
                  <c:v>41.3</c:v>
                </c:pt>
                <c:pt idx="9">
                  <c:v>40.700000000000003</c:v>
                </c:pt>
                <c:pt idx="10">
                  <c:v>40.299999999999997</c:v>
                </c:pt>
                <c:pt idx="11">
                  <c:v>39.9</c:v>
                </c:pt>
                <c:pt idx="12">
                  <c:v>38.700000000000003</c:v>
                </c:pt>
                <c:pt idx="13">
                  <c:v>38.1</c:v>
                </c:pt>
                <c:pt idx="14">
                  <c:v>38</c:v>
                </c:pt>
                <c:pt idx="15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5-40BB-80BB-0612614D0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5825200"/>
        <c:axId val="425825592"/>
      </c:barChart>
      <c:catAx>
        <c:axId val="425825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825592"/>
        <c:crosses val="autoZero"/>
        <c:auto val="1"/>
        <c:lblAlgn val="ctr"/>
        <c:lblOffset val="100"/>
        <c:noMultiLvlLbl val="0"/>
      </c:catAx>
      <c:valAx>
        <c:axId val="4258255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82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0886-F15B-4A82-9D96-046A64E899AF}" type="datetimeFigureOut">
              <a:rPr lang="de-DE" smtClean="0"/>
              <a:t>26.11.2018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76D45-D80A-41BA-95A5-B346BC7D8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10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itel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32999"/>
            <a:ext cx="12192000" cy="407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7371" y="4257674"/>
            <a:ext cx="11017253" cy="176371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203543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8273301" cy="722505"/>
          </a:xfrm>
          <a:solidFill>
            <a:srgbClr val="00A0CA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98638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 fontAlgn="t" hangingPunct="0"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87375" y="1304925"/>
            <a:ext cx="11017250" cy="4716461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08504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 fontAlgn="t" hangingPunct="0"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87375" y="1982514"/>
            <a:ext cx="11017250" cy="4038872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119600"/>
            <a:ext cx="5945740" cy="535531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>
              <a:lnSpc>
                <a:spcPct val="90000"/>
              </a:lnSpc>
              <a:buFont typeface="Arial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Subhead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1799771"/>
            <a:ext cx="11017250" cy="4221615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87375" y="1035051"/>
            <a:ext cx="11017250" cy="269874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39633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Subhead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2427890"/>
            <a:ext cx="11017250" cy="3593496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87375" y="1717665"/>
            <a:ext cx="11017250" cy="249090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119600"/>
            <a:ext cx="5945740" cy="535531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>
              <a:lnSpc>
                <a:spcPct val="90000"/>
              </a:lnSpc>
              <a:buFont typeface="Arial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2-spaltig 1-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1304927"/>
            <a:ext cx="4971596" cy="4716461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 noChangeAspect="1"/>
          </p:cNvSpPr>
          <p:nvPr>
            <p:ph type="body" sz="quarter" idx="12"/>
          </p:nvPr>
        </p:nvSpPr>
        <p:spPr>
          <a:xfrm>
            <a:off x="6110514" y="1304925"/>
            <a:ext cx="5494111" cy="4716461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7375" y="441325"/>
            <a:ext cx="5945740" cy="535531"/>
          </a:xfrm>
        </p:spPr>
        <p:txBody>
          <a:bodyPr/>
          <a:lstStyle>
            <a:lvl1pPr marL="0" marR="0" indent="0" algn="l" defTabSz="914400" rtl="0" eaLnBrk="1" fontAlgn="t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2-spaltig 2-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6" y="1982514"/>
            <a:ext cx="4971596" cy="4038872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 noChangeAspect="1"/>
          </p:cNvSpPr>
          <p:nvPr>
            <p:ph type="body" sz="quarter" idx="12"/>
          </p:nvPr>
        </p:nvSpPr>
        <p:spPr>
          <a:xfrm>
            <a:off x="6110514" y="1982514"/>
            <a:ext cx="5494111" cy="4038872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7375" y="441325"/>
            <a:ext cx="5945740" cy="535531"/>
          </a:xfrm>
        </p:spPr>
        <p:txBody>
          <a:bodyPr/>
          <a:lstStyle>
            <a:lvl1pPr marL="0" marR="0" indent="0" algn="l" defTabSz="914400" rtl="0" eaLnBrk="1" fontAlgn="t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119600"/>
            <a:ext cx="5945740" cy="535531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>
              <a:lnSpc>
                <a:spcPct val="90000"/>
              </a:lnSpc>
              <a:buFont typeface="Arial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4318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Subhead 2-spaltig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 fontAlgn="t" hangingPunct="0"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6" y="1799771"/>
            <a:ext cx="4971596" cy="4221615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87375" y="1035051"/>
            <a:ext cx="11017250" cy="269874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 noChangeAspect="1"/>
          </p:cNvSpPr>
          <p:nvPr>
            <p:ph type="body" sz="quarter" idx="12"/>
          </p:nvPr>
        </p:nvSpPr>
        <p:spPr>
          <a:xfrm>
            <a:off x="6110514" y="1799771"/>
            <a:ext cx="5494111" cy="4221615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52739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Subhead 2-spaltig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 fontAlgn="t">
              <a:lnSpc>
                <a:spcPct val="90000"/>
              </a:lnSpc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6" y="2427890"/>
            <a:ext cx="4971596" cy="3593496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87375" y="1717665"/>
            <a:ext cx="11017250" cy="249090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7"/>
          <p:cNvSpPr>
            <a:spLocks noGrp="1" noChangeAspect="1"/>
          </p:cNvSpPr>
          <p:nvPr>
            <p:ph type="body" sz="quarter" idx="12"/>
          </p:nvPr>
        </p:nvSpPr>
        <p:spPr>
          <a:xfrm>
            <a:off x="6110514" y="2427890"/>
            <a:ext cx="5494111" cy="3593496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119600"/>
            <a:ext cx="5945740" cy="535531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>
              <a:lnSpc>
                <a:spcPct val="90000"/>
              </a:lnSpc>
              <a:buFont typeface="Arial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5884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MER Text Hervorhebung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1304927"/>
            <a:ext cx="11017250" cy="3323717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Platzhalter für vertikalen Text 9"/>
          <p:cNvSpPr>
            <a:spLocks noGrp="1"/>
          </p:cNvSpPr>
          <p:nvPr>
            <p:ph type="body" orient="vert" sz="quarter" idx="12"/>
          </p:nvPr>
        </p:nvSpPr>
        <p:spPr>
          <a:xfrm>
            <a:off x="587375" y="4956792"/>
            <a:ext cx="11017250" cy="1064596"/>
          </a:xfrm>
          <a:solidFill>
            <a:srgbClr val="84BD00"/>
          </a:solidFill>
        </p:spPr>
        <p:txBody>
          <a:bodyPr vert="horz" lIns="216000" tIns="216000" rIns="216000" bIns="216000" anchor="b" anchorCtr="0">
            <a:spAutoFit/>
          </a:bodyPr>
          <a:lstStyle>
            <a:lvl1pPr marL="0" indent="0">
              <a:buNone/>
              <a:defRPr sz="2000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MER Text Hervorhebung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Platzhalter für vertikalen Text 9"/>
          <p:cNvSpPr>
            <a:spLocks noGrp="1"/>
          </p:cNvSpPr>
          <p:nvPr>
            <p:ph type="body" orient="vert" sz="quarter" idx="12"/>
          </p:nvPr>
        </p:nvSpPr>
        <p:spPr>
          <a:xfrm>
            <a:off x="587375" y="4956792"/>
            <a:ext cx="11017250" cy="1064596"/>
          </a:xfrm>
          <a:solidFill>
            <a:srgbClr val="84BD00"/>
          </a:solidFill>
        </p:spPr>
        <p:txBody>
          <a:bodyPr vert="horz" lIns="216000" tIns="216000" rIns="216000" bIns="216000" anchor="b" anchorCtr="0">
            <a:spAutoFit/>
          </a:bodyPr>
          <a:lstStyle>
            <a:lvl1pPr marL="0" indent="0">
              <a:buNone/>
              <a:defRPr sz="2000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119600"/>
            <a:ext cx="5945740" cy="535531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>
              <a:lnSpc>
                <a:spcPct val="90000"/>
              </a:lnSpc>
              <a:buFont typeface="Arial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587375" y="1981039"/>
            <a:ext cx="11017250" cy="2599052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itel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-32999"/>
            <a:ext cx="12192000" cy="407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7375" y="4257674"/>
            <a:ext cx="11017249" cy="176371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203543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87371" y="2133344"/>
            <a:ext cx="8273301" cy="722505"/>
          </a:xfrm>
          <a:solidFill>
            <a:srgbClr val="00A0CA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8273301" cy="722505"/>
          </a:xfrm>
          <a:solidFill>
            <a:srgbClr val="00A0CA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82703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Sub Hervorhebung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1799771"/>
            <a:ext cx="11017250" cy="2893609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87375" y="1035051"/>
            <a:ext cx="11017250" cy="269874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Platzhalter für vertikalen Text 9"/>
          <p:cNvSpPr>
            <a:spLocks noGrp="1"/>
          </p:cNvSpPr>
          <p:nvPr>
            <p:ph type="body" orient="vert" sz="quarter" idx="12"/>
          </p:nvPr>
        </p:nvSpPr>
        <p:spPr>
          <a:xfrm>
            <a:off x="587375" y="4956792"/>
            <a:ext cx="11017250" cy="1064596"/>
          </a:xfrm>
          <a:solidFill>
            <a:srgbClr val="84BD00"/>
          </a:solidFill>
        </p:spPr>
        <p:txBody>
          <a:bodyPr vert="horz" lIns="216000" tIns="216000" rIns="216000" bIns="216000" anchor="b" anchorCtr="0">
            <a:spAutoFit/>
          </a:bodyPr>
          <a:lstStyle>
            <a:lvl1pPr marL="0" indent="0">
              <a:buNone/>
              <a:defRPr sz="2000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33283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MER Text Sub Hervorhebung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2427886"/>
            <a:ext cx="11017250" cy="2152205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Platzhalter für vertikalen Text 9"/>
          <p:cNvSpPr>
            <a:spLocks noGrp="1"/>
          </p:cNvSpPr>
          <p:nvPr>
            <p:ph type="body" orient="vert" sz="quarter" idx="12"/>
          </p:nvPr>
        </p:nvSpPr>
        <p:spPr>
          <a:xfrm>
            <a:off x="587375" y="4956792"/>
            <a:ext cx="11017250" cy="1064596"/>
          </a:xfrm>
          <a:solidFill>
            <a:srgbClr val="84BD00"/>
          </a:solidFill>
        </p:spPr>
        <p:txBody>
          <a:bodyPr vert="horz" lIns="216000" tIns="216000" rIns="216000" bIns="216000" anchor="b" anchorCtr="0">
            <a:spAutoFit/>
          </a:bodyPr>
          <a:lstStyle>
            <a:lvl1pPr marL="0" indent="0">
              <a:buNone/>
              <a:defRPr sz="2000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87375" y="1717664"/>
            <a:ext cx="11017250" cy="710223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119600"/>
            <a:ext cx="5945740" cy="535531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>
              <a:lnSpc>
                <a:spcPct val="90000"/>
              </a:lnSpc>
              <a:buFont typeface="Arial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Aufzählungen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sz="quarter" idx="10"/>
          </p:nvPr>
        </p:nvSpPr>
        <p:spPr/>
        <p:txBody>
          <a:bodyPr lIns="0"/>
          <a:lstStyle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Aufzählungen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1981039"/>
            <a:ext cx="11017250" cy="4040350"/>
          </a:xfrm>
        </p:spPr>
        <p:txBody>
          <a:bodyPr lIns="0"/>
          <a:lstStyle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119600"/>
            <a:ext cx="5945740" cy="535531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>
              <a:lnSpc>
                <a:spcPct val="90000"/>
              </a:lnSpc>
              <a:buFont typeface="Arial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29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Sub Aufzählungen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1799771"/>
            <a:ext cx="11017250" cy="4221618"/>
          </a:xfrm>
        </p:spPr>
        <p:txBody>
          <a:bodyPr lIns="0"/>
          <a:lstStyle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87375" y="1035051"/>
            <a:ext cx="11017250" cy="269874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MER Text Aufzählungen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2427885"/>
            <a:ext cx="11017250" cy="3593504"/>
          </a:xfrm>
        </p:spPr>
        <p:txBody>
          <a:bodyPr lIns="0"/>
          <a:lstStyle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87375" y="1717664"/>
            <a:ext cx="11017250" cy="710223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119600"/>
            <a:ext cx="5945740" cy="535531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>
              <a:lnSpc>
                <a:spcPct val="90000"/>
              </a:lnSpc>
              <a:buFont typeface="Arial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gr. Bild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2569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gr. Bild Sub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0"/>
          </p:nvPr>
        </p:nvSpPr>
        <p:spPr>
          <a:xfrm>
            <a:off x="587375" y="1799770"/>
            <a:ext cx="11017250" cy="422161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87375" y="1035051"/>
            <a:ext cx="11017250" cy="269874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1105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Bild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0"/>
          </p:nvPr>
        </p:nvSpPr>
        <p:spPr>
          <a:xfrm>
            <a:off x="587375" y="1304925"/>
            <a:ext cx="4971597" cy="47164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extplatzhalter 7"/>
          <p:cNvSpPr>
            <a:spLocks noGrp="1" noChangeAspect="1"/>
          </p:cNvSpPr>
          <p:nvPr>
            <p:ph type="body" sz="quarter" idx="12"/>
          </p:nvPr>
        </p:nvSpPr>
        <p:spPr>
          <a:xfrm>
            <a:off x="6110515" y="1304925"/>
            <a:ext cx="5494110" cy="4716462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Sub Bild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87375" y="1035051"/>
            <a:ext cx="11017250" cy="269874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Bildplatzhalter 4"/>
          <p:cNvSpPr>
            <a:spLocks noGrp="1" noChangeAspect="1"/>
          </p:cNvSpPr>
          <p:nvPr>
            <p:ph type="pic" sz="quarter" idx="13"/>
          </p:nvPr>
        </p:nvSpPr>
        <p:spPr>
          <a:xfrm>
            <a:off x="587375" y="1895803"/>
            <a:ext cx="4971597" cy="41255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7"/>
          <p:cNvSpPr>
            <a:spLocks noGrp="1" noChangeAspect="1"/>
          </p:cNvSpPr>
          <p:nvPr>
            <p:ph type="body" sz="quarter" idx="14"/>
          </p:nvPr>
        </p:nvSpPr>
        <p:spPr>
          <a:xfrm>
            <a:off x="6110515" y="1895803"/>
            <a:ext cx="5494110" cy="4125584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6069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itel 3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-32999"/>
            <a:ext cx="12192000" cy="407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7371" y="4257674"/>
            <a:ext cx="11017253" cy="176371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203543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87371" y="2133344"/>
            <a:ext cx="8273301" cy="722505"/>
          </a:xfrm>
          <a:solidFill>
            <a:srgbClr val="00A0CA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8273301" cy="722505"/>
          </a:xfrm>
          <a:solidFill>
            <a:srgbClr val="00A0CA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87371" y="1276406"/>
            <a:ext cx="8273301" cy="722505"/>
          </a:xfrm>
          <a:solidFill>
            <a:srgbClr val="00A0CA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00116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MER Text Icon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0"/>
          </p:nvPr>
        </p:nvSpPr>
        <p:spPr>
          <a:xfrm>
            <a:off x="6633028" y="1304925"/>
            <a:ext cx="4971597" cy="47164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extplatzhalter 7"/>
          <p:cNvSpPr>
            <a:spLocks noGrp="1" noChangeAspect="1"/>
          </p:cNvSpPr>
          <p:nvPr>
            <p:ph type="body" sz="quarter" idx="12"/>
          </p:nvPr>
        </p:nvSpPr>
        <p:spPr>
          <a:xfrm>
            <a:off x="587375" y="1304925"/>
            <a:ext cx="5494110" cy="4716462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MER Text Sub Icon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lIns="216000" rIns="216000">
            <a:sp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87375" y="1035051"/>
            <a:ext cx="11017250" cy="269874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Bildplatzhalter 4"/>
          <p:cNvSpPr>
            <a:spLocks noGrp="1" noChangeAspect="1"/>
          </p:cNvSpPr>
          <p:nvPr>
            <p:ph type="pic" sz="quarter" idx="13"/>
          </p:nvPr>
        </p:nvSpPr>
        <p:spPr>
          <a:xfrm>
            <a:off x="6633028" y="1895803"/>
            <a:ext cx="4971597" cy="41255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7"/>
          <p:cNvSpPr>
            <a:spLocks noGrp="1" noChangeAspect="1"/>
          </p:cNvSpPr>
          <p:nvPr>
            <p:ph type="body" sz="quarter" idx="14"/>
          </p:nvPr>
        </p:nvSpPr>
        <p:spPr>
          <a:xfrm>
            <a:off x="601890" y="1895803"/>
            <a:ext cx="5494110" cy="4125584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Diagramm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819964" cy="535531"/>
          </a:xfrm>
          <a:solidFill>
            <a:srgbClr val="84BD00"/>
          </a:solidFill>
        </p:spPr>
        <p:txBody>
          <a:bodyPr vert="horz" wrap="none" lIns="216000" tIns="45720" rIns="9144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87375" y="1304925"/>
            <a:ext cx="4971597" cy="4732371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6110514" y="1304926"/>
            <a:ext cx="5494111" cy="47164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9697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ext Sub Diagramm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819964" cy="535531"/>
          </a:xfrm>
          <a:solidFill>
            <a:srgbClr val="84BD00"/>
          </a:solidFill>
        </p:spPr>
        <p:txBody>
          <a:bodyPr vert="horz" wrap="none" lIns="216000" tIns="45720" rIns="9144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87375" y="1035051"/>
            <a:ext cx="11017250" cy="269874"/>
          </a:xfrm>
        </p:spPr>
        <p:txBody>
          <a:bodyPr lIns="0">
            <a:noAutofit/>
          </a:bodyPr>
          <a:lstStyle>
            <a:lvl1pPr marL="0" indent="0">
              <a:buNone/>
              <a:defRPr sz="2200" b="1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87375" y="1893817"/>
            <a:ext cx="4971597" cy="4143479"/>
          </a:xfrm>
        </p:spPr>
        <p:txBody>
          <a:bodyPr lIns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6110514" y="1891838"/>
            <a:ext cx="5494111" cy="4129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407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8273301" cy="722505"/>
          </a:xfrm>
          <a:solidFill>
            <a:srgbClr val="00A0CA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06124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Abschlussfoli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0203543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8273301" cy="722505"/>
          </a:xfrm>
          <a:solidFill>
            <a:srgbClr val="84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Blankofolie_Balke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819964" cy="535531"/>
          </a:xfrm>
          <a:solidFill>
            <a:srgbClr val="84BD00"/>
          </a:solidFill>
        </p:spPr>
        <p:txBody>
          <a:bodyPr vert="horz" wrap="none" lIns="216000" tIns="45720" rIns="91440" bIns="45720" rtlCol="0" anchor="t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7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ARMER 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itel 1-zeilig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7371" y="3819442"/>
            <a:ext cx="11017253" cy="2201946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203543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8273301" cy="722505"/>
          </a:xfrm>
          <a:solidFill>
            <a:srgbClr val="84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itel 2-zeilig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7371" y="3819442"/>
            <a:ext cx="11017253" cy="2201946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203543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8273301" cy="722505"/>
          </a:xfrm>
          <a:solidFill>
            <a:srgbClr val="84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87375" y="2133344"/>
            <a:ext cx="8273301" cy="722505"/>
          </a:xfrm>
          <a:solidFill>
            <a:srgbClr val="84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MER Titel 3-zeilig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7371" y="3819442"/>
            <a:ext cx="11017253" cy="2201946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203543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8273301" cy="722505"/>
          </a:xfrm>
          <a:solidFill>
            <a:srgbClr val="84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87375" y="2133344"/>
            <a:ext cx="8273301" cy="722505"/>
          </a:xfrm>
          <a:solidFill>
            <a:srgbClr val="84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87375" y="1276406"/>
            <a:ext cx="8273301" cy="722505"/>
          </a:xfrm>
          <a:solidFill>
            <a:srgbClr val="84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Agenda/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45740" cy="535531"/>
          </a:xfr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>
            <a:lvl1pPr fontAlgn="auto" hangingPunct="0">
              <a:defRPr lang="de-DE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 noChangeAspect="1"/>
          </p:cNvSpPr>
          <p:nvPr>
            <p:ph type="body" sz="quarter" idx="10"/>
          </p:nvPr>
        </p:nvSpPr>
        <p:spPr>
          <a:xfrm>
            <a:off x="587375" y="1304926"/>
            <a:ext cx="11017250" cy="4716462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3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12443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rennfolie Icon/Bild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6" y="3301903"/>
            <a:ext cx="5116738" cy="722505"/>
          </a:xfrm>
          <a:solidFill>
            <a:srgbClr val="84BD00"/>
          </a:solidFill>
        </p:spPr>
        <p:txBody>
          <a:bodyPr wrap="none" lIns="216000" rIns="216000">
            <a:spAutoFit/>
          </a:bodyPr>
          <a:lstStyle>
            <a:lvl1pPr fontAlgn="t" hangingPunct="0">
              <a:defRPr sz="455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0"/>
          </p:nvPr>
        </p:nvSpPr>
        <p:spPr>
          <a:xfrm>
            <a:off x="8111614" y="1304925"/>
            <a:ext cx="3493012" cy="4716463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069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MER Trennfolie Icon/Bild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 noChangeAspect="1"/>
          </p:cNvSpPr>
          <p:nvPr>
            <p:ph type="pic" sz="quarter" idx="10"/>
          </p:nvPr>
        </p:nvSpPr>
        <p:spPr>
          <a:xfrm>
            <a:off x="8111614" y="1304925"/>
            <a:ext cx="3493012" cy="4716463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86794" y="3492403"/>
            <a:ext cx="5165077" cy="722505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93" y="2664000"/>
            <a:ext cx="5165077" cy="722505"/>
          </a:xfrm>
          <a:solidFill>
            <a:srgbClr val="85BD00"/>
          </a:solidFill>
        </p:spPr>
        <p:txBody>
          <a:bodyPr wrap="none" lIns="216000" rIns="216000">
            <a:spAutoFit/>
          </a:bodyPr>
          <a:lstStyle>
            <a:lvl1pPr marL="0" indent="0" fontAlgn="t" hangingPunct="0">
              <a:lnSpc>
                <a:spcPct val="90000"/>
              </a:lnSpc>
              <a:buFont typeface="Arial" charset="0"/>
              <a:buNone/>
              <a:defRPr sz="455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Mastertitelformat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1868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380" y="6175621"/>
            <a:ext cx="2172179" cy="4966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7375" y="441325"/>
            <a:ext cx="8899113" cy="535531"/>
          </a:xfrm>
          <a:prstGeom prst="rect">
            <a:avLst/>
          </a:prstGeom>
          <a:solidFill>
            <a:srgbClr val="84BD00"/>
          </a:solidFill>
        </p:spPr>
        <p:txBody>
          <a:bodyPr vert="horz" wrap="none" lIns="216000" tIns="45720" rIns="216000" bIns="45720" rtlCol="0" anchor="t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7375" y="1304925"/>
            <a:ext cx="11017250" cy="471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586800" y="6393600"/>
            <a:ext cx="7315200" cy="365125"/>
          </a:xfrm>
          <a:prstGeom prst="rect">
            <a:avLst/>
          </a:prstGeom>
        </p:spPr>
        <p:txBody>
          <a:bodyPr l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790F35-16C4-F645-A7FF-3F3C196128F7}" type="datetime1">
              <a:rPr lang="de-DE" sz="1100" smtClean="0"/>
              <a:t>26.11.2018</a:t>
            </a:fld>
            <a:r>
              <a:rPr lang="de-DE" sz="1100" dirty="0" smtClean="0"/>
              <a:t> | Seite </a:t>
            </a:r>
            <a:fld id="{0B4921DB-038F-4381-B84A-1E6A36018592}" type="slidenum">
              <a:rPr lang="de-DE" sz="1100" smtClean="0"/>
              <a:pPr/>
              <a:t>‹Nr.›</a:t>
            </a:fld>
            <a:r>
              <a:rPr lang="de-DE" sz="1100" dirty="0" smtClean="0"/>
              <a:t> | Schlafgesundheit in Deutschland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7813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49" r:id="rId3"/>
    <p:sldLayoutId id="2147483700" r:id="rId4"/>
    <p:sldLayoutId id="2147483701" r:id="rId5"/>
    <p:sldLayoutId id="2147483702" r:id="rId6"/>
    <p:sldLayoutId id="2147483650" r:id="rId7"/>
    <p:sldLayoutId id="2147483656" r:id="rId8"/>
    <p:sldLayoutId id="2147483673" r:id="rId9"/>
    <p:sldLayoutId id="2147483657" r:id="rId10"/>
    <p:sldLayoutId id="2147483686" r:id="rId11"/>
    <p:sldLayoutId id="2147483674" r:id="rId12"/>
    <p:sldLayoutId id="2147483687" r:id="rId13"/>
    <p:sldLayoutId id="2147483688" r:id="rId14"/>
    <p:sldLayoutId id="2147483678" r:id="rId15"/>
    <p:sldLayoutId id="2147483675" r:id="rId16"/>
    <p:sldLayoutId id="2147483676" r:id="rId17"/>
    <p:sldLayoutId id="2147483691" r:id="rId18"/>
    <p:sldLayoutId id="2147483692" r:id="rId19"/>
    <p:sldLayoutId id="2147483677" r:id="rId20"/>
    <p:sldLayoutId id="2147483689" r:id="rId21"/>
    <p:sldLayoutId id="2147483690" r:id="rId22"/>
    <p:sldLayoutId id="2147483660" r:id="rId23"/>
    <p:sldLayoutId id="2147483693" r:id="rId24"/>
    <p:sldLayoutId id="2147483694" r:id="rId25"/>
    <p:sldLayoutId id="2147483680" r:id="rId26"/>
    <p:sldLayoutId id="2147483681" r:id="rId27"/>
    <p:sldLayoutId id="2147483695" r:id="rId28"/>
    <p:sldLayoutId id="2147483682" r:id="rId29"/>
    <p:sldLayoutId id="2147483709" r:id="rId30"/>
    <p:sldLayoutId id="2147483708" r:id="rId31"/>
    <p:sldLayoutId id="2147483658" r:id="rId32"/>
    <p:sldLayoutId id="2147483696" r:id="rId33"/>
    <p:sldLayoutId id="2147483659" r:id="rId34"/>
    <p:sldLayoutId id="2147483707" r:id="rId35"/>
    <p:sldLayoutId id="2147483655" r:id="rId36"/>
    <p:sldLayoutId id="2147483710" r:id="rId3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6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160"/>
        </a:lnSpc>
        <a:spcBef>
          <a:spcPts val="500"/>
        </a:spcBef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ts val="2160"/>
        </a:lnSpc>
        <a:spcBef>
          <a:spcPts val="500"/>
        </a:spcBef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ts val="2160"/>
        </a:lnSpc>
        <a:spcBef>
          <a:spcPts val="500"/>
        </a:spcBef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ts val="2160"/>
        </a:lnSpc>
        <a:spcBef>
          <a:spcPts val="500"/>
        </a:spcBef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22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87371" y="2133344"/>
            <a:ext cx="3512382" cy="740011"/>
          </a:xfrm>
        </p:spPr>
        <p:txBody>
          <a:bodyPr/>
          <a:lstStyle/>
          <a:p>
            <a:r>
              <a:rPr lang="de-DE" dirty="0" smtClean="0"/>
              <a:t>Zweizeilige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2820589" cy="740011"/>
          </a:xfrm>
        </p:spPr>
        <p:txBody>
          <a:bodyPr/>
          <a:lstStyle/>
          <a:p>
            <a:r>
              <a:rPr lang="de-DE" dirty="0" smtClean="0"/>
              <a:t>Titelfolie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" y="-43964"/>
            <a:ext cx="12280461" cy="6912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70897" y="4129238"/>
            <a:ext cx="6371924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216000" tIns="45720" rIns="216000" bIns="45720" rtlCol="0" anchor="t">
            <a:spAutoFit/>
          </a:bodyPr>
          <a:lstStyle/>
          <a:p>
            <a:endParaRPr lang="de-DE" sz="1400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556697" y="4956895"/>
            <a:ext cx="6186124" cy="1064492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/>
              <a:t>Ergebnisse einer repräsentativen Befragung von 4.000 Menschen zwischen 14 und 75 Jahren in Deutschland im Mai 2018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628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8114097" y="1694046"/>
            <a:ext cx="2887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990624" cy="535531"/>
          </a:xfrm>
        </p:spPr>
        <p:txBody>
          <a:bodyPr/>
          <a:lstStyle/>
          <a:p>
            <a:r>
              <a:rPr lang="de-DE" dirty="0" smtClean="0"/>
              <a:t>Unzufriedenheit Schlafdauer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würde gern länger schlafen.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83854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62,5</a:t>
            </a:r>
          </a:p>
        </p:txBody>
      </p:sp>
    </p:spTree>
    <p:extLst>
      <p:ext uri="{BB962C8B-B14F-4D97-AF65-F5344CB8AC3E}">
        <p14:creationId xmlns:p14="http://schemas.microsoft.com/office/powerpoint/2010/main" val="28126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 flipH="1">
            <a:off x="7950467" y="1694046"/>
            <a:ext cx="9630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694068" cy="535531"/>
          </a:xfrm>
        </p:spPr>
        <p:txBody>
          <a:bodyPr/>
          <a:lstStyle/>
          <a:p>
            <a:r>
              <a:rPr lang="de-DE" dirty="0" smtClean="0"/>
              <a:t>Zufriedenheit Schlafmenge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denke, dass ich insgesamt genug Schlaf bekomme.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567522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60,4</a:t>
            </a:r>
          </a:p>
        </p:txBody>
      </p:sp>
    </p:spTree>
    <p:extLst>
      <p:ext uri="{BB962C8B-B14F-4D97-AF65-F5344CB8AC3E}">
        <p14:creationId xmlns:p14="http://schemas.microsoft.com/office/powerpoint/2010/main" val="167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8085222" y="1694046"/>
            <a:ext cx="2887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3281549" cy="535531"/>
          </a:xfrm>
        </p:spPr>
        <p:txBody>
          <a:bodyPr/>
          <a:lstStyle/>
          <a:p>
            <a:r>
              <a:rPr lang="de-DE" dirty="0" smtClean="0"/>
              <a:t>Durchschlafen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der Regel schlafe ich nachts durch.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5720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54,4</a:t>
            </a:r>
          </a:p>
        </p:txBody>
      </p:sp>
    </p:spTree>
    <p:extLst>
      <p:ext uri="{BB962C8B-B14F-4D97-AF65-F5344CB8AC3E}">
        <p14:creationId xmlns:p14="http://schemas.microsoft.com/office/powerpoint/2010/main" val="28677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7748331" y="1694046"/>
            <a:ext cx="9631" cy="4427621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7415694" cy="535531"/>
          </a:xfrm>
        </p:spPr>
        <p:txBody>
          <a:bodyPr/>
          <a:lstStyle/>
          <a:p>
            <a:r>
              <a:rPr lang="de-DE" dirty="0" smtClean="0"/>
              <a:t>Schlafbedürfnis während des Tages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habe tagsüber das Bedürfnis zu schlafen.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054126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50,1</a:t>
            </a:r>
          </a:p>
        </p:txBody>
      </p:sp>
    </p:spTree>
    <p:extLst>
      <p:ext uri="{BB962C8B-B14F-4D97-AF65-F5344CB8AC3E}">
        <p14:creationId xmlns:p14="http://schemas.microsoft.com/office/powerpoint/2010/main" val="14363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8296972" y="1694046"/>
            <a:ext cx="2887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7156776" cy="535531"/>
          </a:xfrm>
        </p:spPr>
        <p:txBody>
          <a:bodyPr/>
          <a:lstStyle/>
          <a:p>
            <a:r>
              <a:rPr lang="de-DE" dirty="0" smtClean="0"/>
              <a:t>Morgendliches </a:t>
            </a:r>
            <a:r>
              <a:rPr lang="de-DE" dirty="0" err="1" smtClean="0"/>
              <a:t>Ausgeschlafensein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fühle mich morgens ausgeschlafen.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181134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48,7</a:t>
            </a:r>
          </a:p>
        </p:txBody>
      </p:sp>
    </p:spTree>
    <p:extLst>
      <p:ext uri="{BB962C8B-B14F-4D97-AF65-F5344CB8AC3E}">
        <p14:creationId xmlns:p14="http://schemas.microsoft.com/office/powerpoint/2010/main" val="23216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7478829" y="1694046"/>
            <a:ext cx="19251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3372920" cy="535531"/>
          </a:xfrm>
        </p:spPr>
        <p:txBody>
          <a:bodyPr/>
          <a:lstStyle/>
          <a:p>
            <a:r>
              <a:rPr lang="de-DE" dirty="0" smtClean="0"/>
              <a:t>Leichter Schlaf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habe eine (sehr) leichten Schlaf und wache nachts schnell bzw. häufig auf.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148487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882064" y="6195656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40,7</a:t>
            </a:r>
          </a:p>
        </p:txBody>
      </p:sp>
    </p:spTree>
    <p:extLst>
      <p:ext uri="{BB962C8B-B14F-4D97-AF65-F5344CB8AC3E}">
        <p14:creationId xmlns:p14="http://schemas.microsoft.com/office/powerpoint/2010/main" val="10103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 flipH="1">
            <a:off x="8027469" y="1694046"/>
            <a:ext cx="9628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4624866" cy="535531"/>
          </a:xfrm>
        </p:spPr>
        <p:txBody>
          <a:bodyPr/>
          <a:lstStyle/>
          <a:p>
            <a:r>
              <a:rPr lang="de-DE" dirty="0" smtClean="0"/>
              <a:t>Elektronik-Abstinenz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meinem Schlafzimmer gibt es (bewusst) keine elektronischen Geräte*.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899016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72607" y="6029848"/>
            <a:ext cx="6583680" cy="215444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800" dirty="0" smtClean="0"/>
              <a:t>* </a:t>
            </a:r>
            <a:r>
              <a:rPr lang="en-US" sz="800" dirty="0" err="1"/>
              <a:t>Fernseher</a:t>
            </a:r>
            <a:r>
              <a:rPr lang="en-US" sz="800" dirty="0"/>
              <a:t>, Tablet, Laptop/PC, Smartphone/-watch, E-Book-Reader</a:t>
            </a:r>
            <a:endParaRPr lang="de-DE" sz="8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38,5</a:t>
            </a:r>
          </a:p>
        </p:txBody>
      </p:sp>
    </p:spTree>
    <p:extLst>
      <p:ext uri="{BB962C8B-B14F-4D97-AF65-F5344CB8AC3E}">
        <p14:creationId xmlns:p14="http://schemas.microsoft.com/office/powerpoint/2010/main" val="3686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8508722" y="1694046"/>
            <a:ext cx="963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7775344" cy="535531"/>
          </a:xfrm>
        </p:spPr>
        <p:txBody>
          <a:bodyPr/>
          <a:lstStyle/>
          <a:p>
            <a:r>
              <a:rPr lang="de-DE" dirty="0" smtClean="0"/>
              <a:t>Verfrühtes morgendliches Aufwachen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Häufig wache ich morgens verfrüht auf und schlafe nicht wieder ein.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408870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38,0</a:t>
            </a:r>
          </a:p>
        </p:txBody>
      </p:sp>
    </p:spTree>
    <p:extLst>
      <p:ext uri="{BB962C8B-B14F-4D97-AF65-F5344CB8AC3E}">
        <p14:creationId xmlns:p14="http://schemas.microsoft.com/office/powerpoint/2010/main" val="28993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6593311" y="1889236"/>
            <a:ext cx="2887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198227"/>
              </p:ext>
            </p:extLst>
          </p:nvPr>
        </p:nvGraphicFramePr>
        <p:xfrm>
          <a:off x="1836000" y="1656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8650006" cy="535531"/>
          </a:xfrm>
        </p:spPr>
        <p:txBody>
          <a:bodyPr/>
          <a:lstStyle/>
          <a:p>
            <a:r>
              <a:rPr lang="de-DE" dirty="0" smtClean="0"/>
              <a:t>Entspannungsübungen als Einschlaf-Hilfe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87375" y="1035050"/>
            <a:ext cx="11017250" cy="63595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Um besser einschlafen zu können, versuche ich es schon mal mit Entspannungsübungen o.Ä.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861791" y="6327930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21,0</a:t>
            </a:r>
          </a:p>
        </p:txBody>
      </p:sp>
    </p:spTree>
    <p:extLst>
      <p:ext uri="{BB962C8B-B14F-4D97-AF65-F5344CB8AC3E}">
        <p14:creationId xmlns:p14="http://schemas.microsoft.com/office/powerpoint/2010/main" val="35872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6670313" y="1901551"/>
            <a:ext cx="9629" cy="4494998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616212"/>
              </p:ext>
            </p:extLst>
          </p:nvPr>
        </p:nvGraphicFramePr>
        <p:xfrm>
          <a:off x="1836000" y="1656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580256" cy="535531"/>
          </a:xfrm>
        </p:spPr>
        <p:txBody>
          <a:bodyPr/>
          <a:lstStyle/>
          <a:p>
            <a:r>
              <a:rPr lang="de-DE" dirty="0" smtClean="0"/>
              <a:t>Alkohol als Einschlaf-Hilfe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Um besser einschlafen zu können, trinke ich abends gerne ein Bier, ein Glas Wein o.Ä.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96000" y="6376060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16,2</a:t>
            </a:r>
          </a:p>
        </p:txBody>
      </p:sp>
    </p:spTree>
    <p:extLst>
      <p:ext uri="{BB962C8B-B14F-4D97-AF65-F5344CB8AC3E}">
        <p14:creationId xmlns:p14="http://schemas.microsoft.com/office/powerpoint/2010/main" val="1891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6147719" cy="547842"/>
          </a:xfrm>
        </p:spPr>
        <p:txBody>
          <a:bodyPr/>
          <a:lstStyle/>
          <a:p>
            <a:r>
              <a:rPr lang="de-DE" dirty="0" smtClean="0"/>
              <a:t>So lange schläft Deutschland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87375" y="1035051"/>
            <a:ext cx="11017250" cy="62049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Durchschnittliche Schlafdauer pro Nacht ohne Wachphasen in einer Arbeitswoche.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1656000"/>
            <a:ext cx="7920000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7401828" y="1897479"/>
            <a:ext cx="0" cy="4464103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754506"/>
              </p:ext>
            </p:extLst>
          </p:nvPr>
        </p:nvGraphicFramePr>
        <p:xfrm>
          <a:off x="1836000" y="1656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4943863" cy="535531"/>
          </a:xfrm>
        </p:spPr>
        <p:txBody>
          <a:bodyPr/>
          <a:lstStyle/>
          <a:p>
            <a:r>
              <a:rPr lang="de-DE" dirty="0" smtClean="0"/>
              <a:t>OTC als Einschlaf-Hilfe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87375" y="1035050"/>
            <a:ext cx="11017250" cy="620949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Um besser einschlafen zu können, greife ich auch schon mal zu nicht verschreibungspflichtigen „Schlafhilfe“-Präparaten.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41432" y="631215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11,7</a:t>
            </a:r>
          </a:p>
        </p:txBody>
      </p:sp>
    </p:spTree>
    <p:extLst>
      <p:ext uri="{BB962C8B-B14F-4D97-AF65-F5344CB8AC3E}">
        <p14:creationId xmlns:p14="http://schemas.microsoft.com/office/powerpoint/2010/main" val="27681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>
            <a:off x="6785815" y="1886552"/>
            <a:ext cx="2887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4602424" cy="535531"/>
          </a:xfrm>
        </p:spPr>
        <p:txBody>
          <a:bodyPr/>
          <a:lstStyle/>
          <a:p>
            <a:r>
              <a:rPr lang="de-DE" dirty="0" err="1" smtClean="0"/>
              <a:t>Rx</a:t>
            </a:r>
            <a:r>
              <a:rPr lang="de-DE" dirty="0" smtClean="0"/>
              <a:t> als Einschlaf-Hilfe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87375" y="1035050"/>
            <a:ext cx="11017250" cy="620949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Um besser einschlafen zu können, greife ich auch schon mal zu verschreibungspflichtigen Schlafmitteln*.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506126"/>
              </p:ext>
            </p:extLst>
          </p:nvPr>
        </p:nvGraphicFramePr>
        <p:xfrm>
          <a:off x="1836000" y="1656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9153628" y="5421716"/>
            <a:ext cx="6583680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* </a:t>
            </a:r>
            <a:r>
              <a:rPr lang="en-US" sz="1000" dirty="0" smtClean="0"/>
              <a:t>Mecklenburg-Vorpommern </a:t>
            </a:r>
            <a:r>
              <a:rPr lang="en-US" sz="1000" dirty="0" err="1" smtClean="0"/>
              <a:t>keine</a:t>
            </a:r>
            <a:r>
              <a:rPr lang="en-US" sz="1000" dirty="0" smtClean="0"/>
              <a:t> </a:t>
            </a:r>
            <a:r>
              <a:rPr lang="en-US" sz="1000" dirty="0" err="1" smtClean="0"/>
              <a:t>Angaben</a:t>
            </a:r>
            <a:endParaRPr lang="de-DE" sz="10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6217921" y="6336000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9,3</a:t>
            </a:r>
          </a:p>
        </p:txBody>
      </p:sp>
    </p:spTree>
    <p:extLst>
      <p:ext uri="{BB962C8B-B14F-4D97-AF65-F5344CB8AC3E}">
        <p14:creationId xmlns:p14="http://schemas.microsoft.com/office/powerpoint/2010/main" val="34746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/>
          <p:cNvCxnSpPr/>
          <p:nvPr/>
        </p:nvCxnSpPr>
        <p:spPr>
          <a:xfrm>
            <a:off x="7164431" y="1614297"/>
            <a:ext cx="38440" cy="4331406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753848" y="1567023"/>
            <a:ext cx="28880" cy="4331406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238816" cy="535531"/>
          </a:xfrm>
        </p:spPr>
        <p:txBody>
          <a:bodyPr/>
          <a:lstStyle/>
          <a:p>
            <a:r>
              <a:rPr lang="de-DE" dirty="0" smtClean="0"/>
              <a:t>Schlafstörende Faktoren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Es sind Faktoren vorhanden, die einen ungestörten Schlaf nicht zulassen.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82653" y="5652208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785400"/>
              </p:ext>
            </p:extLst>
          </p:nvPr>
        </p:nvGraphicFramePr>
        <p:xfrm>
          <a:off x="54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327" y="1766594"/>
            <a:ext cx="4561673" cy="289463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723950" y="5890697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25,0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04035" y="5996889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75,0</a:t>
            </a:r>
          </a:p>
        </p:txBody>
      </p:sp>
    </p:spTree>
    <p:extLst>
      <p:ext uri="{BB962C8B-B14F-4D97-AF65-F5344CB8AC3E}">
        <p14:creationId xmlns:p14="http://schemas.microsoft.com/office/powerpoint/2010/main" val="35763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/>
          <p:cNvCxnSpPr/>
          <p:nvPr/>
        </p:nvCxnSpPr>
        <p:spPr>
          <a:xfrm>
            <a:off x="8383514" y="1614455"/>
            <a:ext cx="38505" cy="4189007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091757" y="1641884"/>
            <a:ext cx="38505" cy="4189007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7971936" cy="535531"/>
          </a:xfrm>
        </p:spPr>
        <p:txBody>
          <a:bodyPr/>
          <a:lstStyle/>
          <a:p>
            <a:r>
              <a:rPr lang="de-DE" dirty="0" smtClean="0"/>
              <a:t>Prävalenz subjektiver Schlafstörungen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habe das Gefühl, unter einer Schlafstörung zu leiden.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771047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3812947" y="590966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26,0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623118" y="5880587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74,0</a:t>
            </a:r>
          </a:p>
        </p:txBody>
      </p:sp>
    </p:spTree>
    <p:extLst>
      <p:ext uri="{BB962C8B-B14F-4D97-AF65-F5344CB8AC3E}">
        <p14:creationId xmlns:p14="http://schemas.microsoft.com/office/powerpoint/2010/main" val="2961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87371" y="2990282"/>
            <a:ext cx="3729493" cy="740011"/>
          </a:xfrm>
          <a:solidFill>
            <a:srgbClr val="00A0CA"/>
          </a:solidFill>
        </p:spPr>
        <p:txBody>
          <a:bodyPr/>
          <a:lstStyle/>
          <a:p>
            <a:r>
              <a:rPr lang="de-DE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1024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7265011" cy="535531"/>
          </a:xfrm>
        </p:spPr>
        <p:txBody>
          <a:bodyPr/>
          <a:lstStyle/>
          <a:p>
            <a:r>
              <a:rPr lang="de-DE" dirty="0" smtClean="0"/>
              <a:t>Das hindert uns am Schlafengehen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87375" y="1035052"/>
            <a:ext cx="11017250" cy="408738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Ursachen für zu langes Aufbleiben bei der deutschen Bevölkerung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620000"/>
            <a:ext cx="7920000" cy="43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354232" cy="547842"/>
          </a:xfrm>
        </p:spPr>
        <p:txBody>
          <a:bodyPr/>
          <a:lstStyle/>
          <a:p>
            <a:r>
              <a:rPr lang="de-DE" dirty="0" smtClean="0"/>
              <a:t>Bettgefährte Smartphone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87375" y="1035052"/>
            <a:ext cx="11017250" cy="408738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Elektronische Geräte in deutschen Schlafzimmern und ihre Nutzung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1562101"/>
            <a:ext cx="7920000" cy="45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6243899" cy="535531"/>
          </a:xfrm>
        </p:spPr>
        <p:txBody>
          <a:bodyPr/>
          <a:lstStyle/>
          <a:p>
            <a:r>
              <a:rPr lang="de-DE" dirty="0" smtClean="0"/>
              <a:t>Der erste Griff gilt dem Handy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87375" y="1035052"/>
            <a:ext cx="11017250" cy="408738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Morgendliche Smartphone-Nutzung in Deutschland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656000"/>
            <a:ext cx="7920000" cy="45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7376" y="3301903"/>
            <a:ext cx="5099355" cy="1352678"/>
          </a:xfrm>
        </p:spPr>
        <p:txBody>
          <a:bodyPr/>
          <a:lstStyle/>
          <a:p>
            <a:pPr fontAlgn="auto"/>
            <a:r>
              <a:rPr lang="de-DE" dirty="0" smtClean="0"/>
              <a:t>Ergebnisse nach</a:t>
            </a:r>
            <a:br>
              <a:rPr lang="de-DE" dirty="0" smtClean="0"/>
            </a:br>
            <a:r>
              <a:rPr lang="de-DE" dirty="0" smtClean="0"/>
              <a:t>Bundesländern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4607" b="-4607"/>
          <a:stretch/>
        </p:blipFill>
        <p:spPr>
          <a:xfrm>
            <a:off x="6714954" y="972000"/>
            <a:ext cx="3871331" cy="54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8171847" y="1694046"/>
            <a:ext cx="2887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035235" cy="535531"/>
          </a:xfrm>
        </p:spPr>
        <p:txBody>
          <a:bodyPr/>
          <a:lstStyle/>
          <a:p>
            <a:r>
              <a:rPr lang="de-DE" dirty="0" smtClean="0"/>
              <a:t>Regelmäßiges Schlafen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habe an für mich typischen Arbeitstagen regelmäßige Schlafenszeiten.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153369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63,3</a:t>
            </a:r>
          </a:p>
        </p:txBody>
      </p:sp>
    </p:spTree>
    <p:extLst>
      <p:ext uri="{BB962C8B-B14F-4D97-AF65-F5344CB8AC3E}">
        <p14:creationId xmlns:p14="http://schemas.microsoft.com/office/powerpoint/2010/main" val="3950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8268097" y="1694046"/>
            <a:ext cx="2887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6514806" cy="535531"/>
          </a:xfrm>
        </p:spPr>
        <p:txBody>
          <a:bodyPr/>
          <a:lstStyle/>
          <a:p>
            <a:r>
              <a:rPr lang="de-DE" dirty="0" smtClean="0"/>
              <a:t>Allgemeine Schlafzufriedenheit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bin mit meinem Schlaf insgesamt zufrieden.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897357"/>
              </p:ext>
            </p:extLst>
          </p:nvPr>
        </p:nvGraphicFramePr>
        <p:xfrm>
          <a:off x="1800000" y="1440000"/>
          <a:ext cx="8046433" cy="475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63,2</a:t>
            </a:r>
          </a:p>
        </p:txBody>
      </p:sp>
    </p:spTree>
    <p:extLst>
      <p:ext uri="{BB962C8B-B14F-4D97-AF65-F5344CB8AC3E}">
        <p14:creationId xmlns:p14="http://schemas.microsoft.com/office/powerpoint/2010/main" val="34842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/>
        </p:nvCxnSpPr>
        <p:spPr>
          <a:xfrm>
            <a:off x="8114097" y="1694046"/>
            <a:ext cx="28876" cy="4425954"/>
          </a:xfrm>
          <a:prstGeom prst="line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5536974" cy="535531"/>
          </a:xfrm>
        </p:spPr>
        <p:txBody>
          <a:bodyPr/>
          <a:lstStyle/>
          <a:p>
            <a:r>
              <a:rPr lang="de-DE" dirty="0" smtClean="0"/>
              <a:t>Problemloses Einschlafen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Ich habe keine Probleme beim Einschlafen. Ich schlafe gut und schnell ein.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548261" y="5707781"/>
            <a:ext cx="1674796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Angaben in %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296663"/>
              </p:ext>
            </p:extLst>
          </p:nvPr>
        </p:nvGraphicFramePr>
        <p:xfrm>
          <a:off x="1800000" y="1440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421078" y="6189044"/>
            <a:ext cx="1520791" cy="246221"/>
          </a:xfrm>
          <a:prstGeom prst="rect">
            <a:avLst/>
          </a:prstGeom>
          <a:noFill/>
        </p:spPr>
        <p:txBody>
          <a:bodyPr vert="horz" wrap="square" lIns="216000" tIns="45720" rIns="216000" bIns="45720" rtlCol="0" anchor="t">
            <a:spAutoFit/>
          </a:bodyPr>
          <a:lstStyle/>
          <a:p>
            <a:r>
              <a:rPr lang="de-DE" sz="1000" dirty="0" smtClean="0"/>
              <a:t>Bundesgebiet: 62,6</a:t>
            </a:r>
          </a:p>
        </p:txBody>
      </p:sp>
    </p:spTree>
    <p:extLst>
      <p:ext uri="{BB962C8B-B14F-4D97-AF65-F5344CB8AC3E}">
        <p14:creationId xmlns:p14="http://schemas.microsoft.com/office/powerpoint/2010/main" val="2457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MER Office-Design">
  <a:themeElements>
    <a:clrScheme name="BARMER Farbe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4BD00"/>
      </a:accent1>
      <a:accent2>
        <a:srgbClr val="3E691B"/>
      </a:accent2>
      <a:accent3>
        <a:srgbClr val="005468"/>
      </a:accent3>
      <a:accent4>
        <a:srgbClr val="D71085"/>
      </a:accent4>
      <a:accent5>
        <a:srgbClr val="A6A6A6"/>
      </a:accent5>
      <a:accent6>
        <a:srgbClr val="00A0CA"/>
      </a:accent6>
      <a:hlink>
        <a:srgbClr val="000000"/>
      </a:hlink>
      <a:folHlink>
        <a:srgbClr val="FFFFFF"/>
      </a:folHlink>
    </a:clrScheme>
    <a:fontScheme name="BAR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84BD00"/>
        </a:solidFill>
      </a:spPr>
      <a:bodyPr vert="horz" wrap="none" lIns="216000" tIns="45720" rIns="216000" bIns="45720" rtlCol="0" anchor="t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F01FDF60-1DE6-4249-A0A9-FBA8E11594B3}" vid="{B8A7A0F0-3B0F-F642-87FC-F8297D0C06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448</Words>
  <Application>Microsoft Office PowerPoint</Application>
  <PresentationFormat>Breitbild</PresentationFormat>
  <Paragraphs>89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LucidaGrande</vt:lpstr>
      <vt:lpstr>Wingdings</vt:lpstr>
      <vt:lpstr>BARMER Office-Design</vt:lpstr>
      <vt:lpstr>PowerPoint-Präsentation</vt:lpstr>
      <vt:lpstr>So lange schläft Deutschland</vt:lpstr>
      <vt:lpstr>Das hindert uns am Schlafengehen</vt:lpstr>
      <vt:lpstr>Bettgefährte Smartphone</vt:lpstr>
      <vt:lpstr>Der erste Griff gilt dem Handy</vt:lpstr>
      <vt:lpstr>Ergebnisse nach Bundesländern</vt:lpstr>
      <vt:lpstr>Regelmäßiges Schlafen</vt:lpstr>
      <vt:lpstr>Allgemeine Schlafzufriedenheit</vt:lpstr>
      <vt:lpstr>Problemloses Einschlafen</vt:lpstr>
      <vt:lpstr>Unzufriedenheit Schlafdauer</vt:lpstr>
      <vt:lpstr>Zufriedenheit Schlafmenge</vt:lpstr>
      <vt:lpstr>Durchschlafen</vt:lpstr>
      <vt:lpstr>Schlafbedürfnis während des Tages</vt:lpstr>
      <vt:lpstr>Morgendliches Ausgeschlafensein</vt:lpstr>
      <vt:lpstr>Leichter Schlaf</vt:lpstr>
      <vt:lpstr>Elektronik-Abstinenz </vt:lpstr>
      <vt:lpstr>Verfrühtes morgendliches Aufwachen</vt:lpstr>
      <vt:lpstr>Entspannungsübungen als Einschlaf-Hilfe</vt:lpstr>
      <vt:lpstr>Alkohol als Einschlaf-Hilfe</vt:lpstr>
      <vt:lpstr>OTC als Einschlaf-Hilfe</vt:lpstr>
      <vt:lpstr>Rx als Einschlaf-Hilfe</vt:lpstr>
      <vt:lpstr>Schlafstörende Faktoren</vt:lpstr>
      <vt:lpstr>Prävalenz subjektiver Schlafstörungen</vt:lpstr>
      <vt:lpstr>PowerPoint-Präsentation</vt:lpstr>
    </vt:vector>
  </TitlesOfParts>
  <Company>gkv informatik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Klink, Wolfgang</dc:creator>
  <cp:lastModifiedBy>Torsten Nowak</cp:lastModifiedBy>
  <cp:revision>17</cp:revision>
  <cp:lastPrinted>2018-07-02T12:41:32Z</cp:lastPrinted>
  <dcterms:created xsi:type="dcterms:W3CDTF">2018-06-28T05:35:50Z</dcterms:created>
  <dcterms:modified xsi:type="dcterms:W3CDTF">2018-11-26T08:42:24Z</dcterms:modified>
</cp:coreProperties>
</file>